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8" r:id="rId6"/>
    <p:sldId id="277" r:id="rId7"/>
    <p:sldId id="280" r:id="rId8"/>
    <p:sldId id="279" r:id="rId9"/>
    <p:sldId id="269" r:id="rId10"/>
    <p:sldId id="270" r:id="rId11"/>
    <p:sldId id="271" r:id="rId12"/>
    <p:sldId id="265" r:id="rId13"/>
    <p:sldId id="266" r:id="rId14"/>
    <p:sldId id="278" r:id="rId15"/>
    <p:sldId id="272" r:id="rId16"/>
    <p:sldId id="273" r:id="rId17"/>
    <p:sldId id="274" r:id="rId18"/>
    <p:sldId id="281" r:id="rId19"/>
    <p:sldId id="282" r:id="rId20"/>
    <p:sldId id="275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381" autoAdjust="0"/>
  </p:normalViewPr>
  <p:slideViewPr>
    <p:cSldViewPr>
      <p:cViewPr varScale="1">
        <p:scale>
          <a:sx n="115" d="100"/>
          <a:sy n="115" d="100"/>
        </p:scale>
        <p:origin x="-28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A3632-3E18-4BF3-A2C1-CA28CE1A7911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815F-9417-4677-9636-C551D7AA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jpeg"/><Relationship Id="rId5" Type="http://schemas.openxmlformats.org/officeDocument/2006/relationships/image" Target="../media/image9.jpeg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18" Type="http://schemas.microsoft.com/office/2007/relationships/hdphoto" Target="../media/hdphoto8.wdp"/><Relationship Id="rId3" Type="http://schemas.openxmlformats.org/officeDocument/2006/relationships/image" Target="../media/image7.jpeg"/><Relationship Id="rId21" Type="http://schemas.openxmlformats.org/officeDocument/2006/relationships/image" Target="../media/image31.png"/><Relationship Id="rId7" Type="http://schemas.openxmlformats.org/officeDocument/2006/relationships/image" Target="../media/image21.jpeg"/><Relationship Id="rId12" Type="http://schemas.microsoft.com/office/2007/relationships/hdphoto" Target="../media/hdphoto6.wdp"/><Relationship Id="rId17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8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24" Type="http://schemas.microsoft.com/office/2007/relationships/hdphoto" Target="../media/hdphoto1.wdp"/><Relationship Id="rId5" Type="http://schemas.openxmlformats.org/officeDocument/2006/relationships/image" Target="../media/image9.jpeg"/><Relationship Id="rId15" Type="http://schemas.microsoft.com/office/2007/relationships/hdphoto" Target="../media/hdphoto7.wdp"/><Relationship Id="rId23" Type="http://schemas.openxmlformats.org/officeDocument/2006/relationships/image" Target="../media/image4.png"/><Relationship Id="rId10" Type="http://schemas.openxmlformats.org/officeDocument/2006/relationships/image" Target="../media/image24.jpeg"/><Relationship Id="rId19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Relationship Id="rId22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12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7.jpeg"/><Relationship Id="rId10" Type="http://schemas.microsoft.com/office/2007/relationships/hdphoto" Target="../media/hdphoto12.wdp"/><Relationship Id="rId4" Type="http://schemas.openxmlformats.org/officeDocument/2006/relationships/image" Target="../media/image6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jpeg"/><Relationship Id="rId7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jpeg"/><Relationship Id="rId18" Type="http://schemas.microsoft.com/office/2007/relationships/hdphoto" Target="../media/hdphoto19.wdp"/><Relationship Id="rId3" Type="http://schemas.openxmlformats.org/officeDocument/2006/relationships/image" Target="../media/image7.jpeg"/><Relationship Id="rId7" Type="http://schemas.openxmlformats.org/officeDocument/2006/relationships/image" Target="../media/image40.png"/><Relationship Id="rId12" Type="http://schemas.microsoft.com/office/2007/relationships/hdphoto" Target="../media/hdphoto17.wdp"/><Relationship Id="rId17" Type="http://schemas.openxmlformats.org/officeDocument/2006/relationships/image" Target="../media/image47.png"/><Relationship Id="rId2" Type="http://schemas.openxmlformats.org/officeDocument/2006/relationships/image" Target="../media/image6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9.jpeg"/><Relationship Id="rId15" Type="http://schemas.microsoft.com/office/2007/relationships/hdphoto" Target="../media/hdphoto18.wdp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microsoft.com/office/2007/relationships/hdphoto" Target="../media/hdphoto16.wdp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emf"/><Relationship Id="rId7" Type="http://schemas.openxmlformats.org/officeDocument/2006/relationships/image" Target="../media/image1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mer 10mi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3177" y="4660242"/>
            <a:ext cx="1320823" cy="3815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-18256" y="-3"/>
            <a:ext cx="9180512" cy="504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072" y="966723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HDPE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бутылка против 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Aseptic 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пакета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15022"/>
            <a:ext cx="900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КОГДА МЕЧТЫ СТАНОВЯТСЯ РЕАЛЬНОСТЬЮ</a:t>
            </a:r>
            <a:endParaRPr lang="it-IT" sz="2800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ned and built to meet your challenges</a:t>
            </a:r>
            <a:endParaRPr lang="it-IT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99942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4877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Aseptiline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®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total aseptic safety granted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56" y="51470"/>
            <a:ext cx="2802444" cy="668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51596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www.tecnopack.ru</a:t>
            </a:r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5118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www.tecnopack.by</a:t>
            </a:r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51596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www.tecnopack.ru</a:t>
            </a:r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45118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www.tecnopack.b</a:t>
            </a:r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0528" y="4515966"/>
            <a:ext cx="51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HDPE - </a:t>
            </a:r>
            <a:r>
              <a:rPr lang="ru-RU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многослойная концепция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sp>
        <p:nvSpPr>
          <p:cNvPr id="15" name="Rettangolo 16"/>
          <p:cNvSpPr/>
          <p:nvPr/>
        </p:nvSpPr>
        <p:spPr>
          <a:xfrm>
            <a:off x="3563888" y="627534"/>
            <a:ext cx="51125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HDPE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Aseptic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бутылка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25525"/>
            <a:ext cx="7528721" cy="37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37" b="992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75606"/>
            <a:ext cx="1297670" cy="33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e 5"/>
          <p:cNvSpPr/>
          <p:nvPr/>
        </p:nvSpPr>
        <p:spPr>
          <a:xfrm>
            <a:off x="2051720" y="4011910"/>
            <a:ext cx="648072" cy="44063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3"/>
          <p:cNvCxnSpPr/>
          <p:nvPr/>
        </p:nvCxnSpPr>
        <p:spPr>
          <a:xfrm>
            <a:off x="2699792" y="4232226"/>
            <a:ext cx="35283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43"/>
          <p:cNvSpPr/>
          <p:nvPr/>
        </p:nvSpPr>
        <p:spPr>
          <a:xfrm>
            <a:off x="3779912" y="4298653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Rounded MT Bold" pitchFamily="34" charset="0"/>
              </a:rPr>
              <a:t>SECTION</a:t>
            </a:r>
            <a:endParaRPr lang="it-IT" sz="1400" dirty="0">
              <a:solidFill>
                <a:srgbClr val="FF0000"/>
              </a:solidFill>
            </a:endParaRPr>
          </a:p>
        </p:txBody>
      </p:sp>
      <p:pic>
        <p:nvPicPr>
          <p:cNvPr id="22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627534"/>
            <a:ext cx="2088232" cy="5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it-IT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Aseptiline® - </a:t>
            </a:r>
            <a:r>
              <a:rPr lang="ru-RU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Сыпучий материал </a:t>
            </a:r>
            <a:r>
              <a:rPr lang="it-IT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HDPE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763688" y="699542"/>
            <a:ext cx="7050851" cy="4115021"/>
            <a:chOff x="35496" y="908720"/>
            <a:chExt cx="9001000" cy="5893342"/>
          </a:xfrm>
        </p:grpSpPr>
        <p:pic>
          <p:nvPicPr>
            <p:cNvPr id="29" name="Picture 2" descr="D:\Pictures\Immagini\present\materie prime\Virgin-Recycled-LDPE-HDPE-Plastic-Material-Granules-for-Film-Injection-Blowing-Grad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564904"/>
              <a:ext cx="1527740" cy="152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14" y="3008619"/>
              <a:ext cx="1797582" cy="11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magine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5053266"/>
              <a:ext cx="1533818" cy="1693719"/>
            </a:xfrm>
            <a:prstGeom prst="rect">
              <a:avLst/>
            </a:prstGeom>
          </p:spPr>
        </p:pic>
        <p:pic>
          <p:nvPicPr>
            <p:cNvPr id="32" name="Immagine 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7739" y="5415714"/>
              <a:ext cx="1818677" cy="1331271"/>
            </a:xfrm>
            <a:prstGeom prst="rect">
              <a:avLst/>
            </a:prstGeom>
          </p:spPr>
        </p:pic>
        <p:sp>
          <p:nvSpPr>
            <p:cNvPr id="33" name="CasellaDiTesto 17"/>
            <p:cNvSpPr txBox="1"/>
            <p:nvPr/>
          </p:nvSpPr>
          <p:spPr>
            <a:xfrm>
              <a:off x="35496" y="2132856"/>
              <a:ext cx="152774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solidFill>
                    <a:schemeClr val="tx2"/>
                  </a:solidFill>
                </a:rPr>
                <a:t>Vergin</a:t>
              </a:r>
              <a:endParaRPr lang="it-IT" b="1" i="1" dirty="0">
                <a:solidFill>
                  <a:schemeClr val="tx2"/>
                </a:solidFill>
              </a:endParaRPr>
            </a:p>
          </p:txBody>
        </p:sp>
        <p:sp>
          <p:nvSpPr>
            <p:cNvPr id="34" name="CasellaDiTesto 34"/>
            <p:cNvSpPr txBox="1"/>
            <p:nvPr/>
          </p:nvSpPr>
          <p:spPr>
            <a:xfrm>
              <a:off x="7238914" y="2544448"/>
              <a:ext cx="1797582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tx2"/>
                  </a:solidFill>
                </a:rPr>
                <a:t>Adesive</a:t>
              </a:r>
              <a:endParaRPr lang="it-IT" b="1" dirty="0">
                <a:solidFill>
                  <a:schemeClr val="tx2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448" l="0" r="987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03848" y="6115901"/>
              <a:ext cx="2214392" cy="68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827584" y="908720"/>
              <a:ext cx="7507309" cy="5258338"/>
              <a:chOff x="827584" y="908720"/>
              <a:chExt cx="7507309" cy="5258338"/>
            </a:xfrm>
          </p:grpSpPr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734" y="3212976"/>
                <a:ext cx="1834354" cy="2304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45646" y="2530638"/>
                <a:ext cx="1306186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323219"/>
                <a:ext cx="1728192" cy="10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CasellaDiTesto 33"/>
              <p:cNvSpPr txBox="1"/>
              <p:nvPr/>
            </p:nvSpPr>
            <p:spPr>
              <a:xfrm>
                <a:off x="3563888" y="908720"/>
                <a:ext cx="1728192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EVOH</a:t>
                </a:r>
                <a:endParaRPr lang="it-IT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CasellaDiTesto 35"/>
              <p:cNvSpPr txBox="1"/>
              <p:nvPr/>
            </p:nvSpPr>
            <p:spPr>
              <a:xfrm>
                <a:off x="827584" y="4653136"/>
                <a:ext cx="1537810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Master Black</a:t>
                </a:r>
                <a:endParaRPr lang="it-IT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CasellaDiTesto 36"/>
              <p:cNvSpPr txBox="1"/>
              <p:nvPr/>
            </p:nvSpPr>
            <p:spPr>
              <a:xfrm>
                <a:off x="6516216" y="5003884"/>
                <a:ext cx="1818677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HDPE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Regrinid</a:t>
                </a:r>
                <a:endParaRPr lang="it-IT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448" l="0" r="9879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21082">
                <a:off x="6079036" y="1404044"/>
                <a:ext cx="1477570" cy="68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99448" l="0" r="9879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71893">
                <a:off x="1641031" y="1147108"/>
                <a:ext cx="1262383" cy="68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95073">
                <a:off x="1712101" y="3301550"/>
                <a:ext cx="1451606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613596">
                <a:off x="5620292" y="3300039"/>
                <a:ext cx="1451606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065970">
                <a:off x="2334388" y="5676520"/>
                <a:ext cx="1306186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57420">
                <a:off x="5281142" y="5669265"/>
                <a:ext cx="1306186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0" name="Рисунок 7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2088232" cy="5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2" y="674996"/>
            <a:ext cx="2016224" cy="555449"/>
          </a:xfrm>
          <a:prstGeom prst="rect">
            <a:avLst/>
          </a:prstGeom>
        </p:spPr>
      </p:pic>
      <p:sp>
        <p:nvSpPr>
          <p:cNvPr id="119" name="AutoShape 7"/>
          <p:cNvSpPr>
            <a:spLocks noChangeArrowheads="1"/>
          </p:cNvSpPr>
          <p:nvPr/>
        </p:nvSpPr>
        <p:spPr bwMode="auto">
          <a:xfrm>
            <a:off x="128252" y="1216141"/>
            <a:ext cx="3960440" cy="39157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009999"/>
              </a:buClr>
              <a:buFont typeface="Wingdings" pitchFamily="2" charset="2"/>
              <a:buNone/>
            </a:pPr>
            <a:endParaRPr lang="it-IT" altLang="it-IT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2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6"/>
          <p:cNvSpPr txBox="1"/>
          <p:nvPr/>
        </p:nvSpPr>
        <p:spPr>
          <a:xfrm>
            <a:off x="3419872" y="195486"/>
            <a:ext cx="5724128" cy="86177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altLang="it-IT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Асептическая линия для удовлетворения </a:t>
            </a:r>
            <a:endParaRPr lang="en-US" altLang="it-IT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altLang="it-IT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потребностей </a:t>
            </a:r>
            <a:r>
              <a:rPr lang="ru-RU" altLang="it-IT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вашего бизнеса</a:t>
            </a:r>
            <a:endParaRPr lang="it-IT" sz="20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o 22"/>
          <p:cNvGrpSpPr/>
          <p:nvPr/>
        </p:nvGrpSpPr>
        <p:grpSpPr>
          <a:xfrm>
            <a:off x="-1" y="198177"/>
            <a:ext cx="3419873" cy="555452"/>
            <a:chOff x="3573052" y="880692"/>
            <a:chExt cx="2846969" cy="648000"/>
          </a:xfrm>
        </p:grpSpPr>
        <p:pic>
          <p:nvPicPr>
            <p:cNvPr id="5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" name="Rettangolo 11"/>
          <p:cNvSpPr/>
          <p:nvPr/>
        </p:nvSpPr>
        <p:spPr>
          <a:xfrm>
            <a:off x="290270" y="1216140"/>
            <a:ext cx="3636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en-US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HDPE</a:t>
            </a:r>
            <a:endParaRPr lang="it-IT" alt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buClr>
                <a:srgbClr val="009999"/>
              </a:buClr>
              <a:buFont typeface="Wingdings" pitchFamily="2" charset="2"/>
              <a:buNone/>
            </a:pPr>
            <a:r>
              <a:rPr lang="ru-RU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ОТКРЫТОЕ ГОРЛЫШКО</a:t>
            </a:r>
            <a:endParaRPr lang="it-IT" alt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buClr>
                <a:srgbClr val="009999"/>
              </a:buClr>
              <a:buFont typeface="Wingdings" pitchFamily="2" charset="2"/>
              <a:buNone/>
            </a:pPr>
            <a:r>
              <a:rPr lang="ru-RU" altLang="it-I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СТАНДАРТНЫЙ ВЫДУВ</a:t>
            </a:r>
          </a:p>
          <a:p>
            <a:pPr>
              <a:buClr>
                <a:srgbClr val="009999"/>
              </a:buClr>
              <a:buFont typeface="Wingdings" pitchFamily="2" charset="2"/>
              <a:buNone/>
            </a:pPr>
            <a:r>
              <a:rPr lang="ru-RU" altLang="it-I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Продукты с высокой кислотностью</a:t>
            </a:r>
          </a:p>
          <a:p>
            <a:pPr>
              <a:buClr>
                <a:srgbClr val="009999"/>
              </a:buClr>
              <a:buFont typeface="Wingdings" pitchFamily="2" charset="2"/>
              <a:buNone/>
            </a:pPr>
            <a:r>
              <a:rPr lang="ru-RU" altLang="it-I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Чувствительные продукты</a:t>
            </a:r>
            <a:endParaRPr lang="it-IT" altLang="it-IT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6" b="94409" l="9494" r="89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26" y="3264410"/>
            <a:ext cx="1034665" cy="18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 descr="http://t2.gstatic.com/images?q=tbn:ANd9GcTrlOTDkpwvT_wm7kE9ksRli9iyobcJH3rh52YM_6oIP0mgWBI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9" b="97661" l="1361" r="97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88" y="3292447"/>
            <a:ext cx="882202" cy="18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AutoShape 7"/>
          <p:cNvSpPr>
            <a:spLocks noChangeArrowheads="1"/>
          </p:cNvSpPr>
          <p:nvPr/>
        </p:nvSpPr>
        <p:spPr bwMode="auto">
          <a:xfrm>
            <a:off x="4327264" y="1156835"/>
            <a:ext cx="4651065" cy="39157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1"/>
              <a:defRPr kumimoji="1" sz="4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009999"/>
              </a:buClr>
              <a:buFont typeface="Wingdings" pitchFamily="2" charset="2"/>
              <a:buNone/>
            </a:pPr>
            <a:endParaRPr lang="it-IT" altLang="it-IT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5" name="Rettangolo 11"/>
          <p:cNvSpPr/>
          <p:nvPr/>
        </p:nvSpPr>
        <p:spPr>
          <a:xfrm>
            <a:off x="4446551" y="1202194"/>
            <a:ext cx="456173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en-US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HDPE</a:t>
            </a:r>
            <a:endParaRPr lang="it-IT" alt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buClr>
                <a:srgbClr val="009999"/>
              </a:buClr>
              <a:buFont typeface="Wingdings" pitchFamily="2" charset="2"/>
              <a:buNone/>
            </a:pPr>
            <a:r>
              <a:rPr lang="ru-RU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ЗАКРЫТОЕ ГОРЛЫШКО</a:t>
            </a:r>
            <a:endParaRPr lang="it-IT" alt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buClr>
                <a:srgbClr val="009999"/>
              </a:buClr>
            </a:pPr>
            <a:r>
              <a:rPr lang="ru-RU" alt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АСЕПТИЧЕСКИЙ ВЫДУВ</a:t>
            </a:r>
            <a:endParaRPr lang="it-IT" altLang="it-IT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Clr>
                <a:srgbClr val="009999"/>
              </a:buClr>
              <a:buFont typeface="Wingdings" pitchFamily="2" charset="2"/>
              <a:buNone/>
            </a:pPr>
            <a:r>
              <a:rPr lang="ru-RU" altLang="it-I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Продукты с низкой кислотностью</a:t>
            </a:r>
          </a:p>
          <a:p>
            <a:pPr>
              <a:buClr>
                <a:srgbClr val="009999"/>
              </a:buClr>
            </a:pPr>
            <a:r>
              <a:rPr lang="ru-RU" altLang="it-I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Продукты с длительным сроком хранения Очень чувствительные продукты</a:t>
            </a:r>
            <a:endParaRPr lang="it-IT" altLang="it-IT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37" b="992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711" y="2977597"/>
            <a:ext cx="1015072" cy="211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9" descr="C:\Documents and Settings\M.Davoli.TECHNE\Documenti\Immagini\40638_1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342" y="3172235"/>
            <a:ext cx="800042" cy="18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Connettore 1 4"/>
          <p:cNvCxnSpPr/>
          <p:nvPr/>
        </p:nvCxnSpPr>
        <p:spPr>
          <a:xfrm>
            <a:off x="4207978" y="1216140"/>
            <a:ext cx="0" cy="38188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8176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it-IT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Aseptiline</a:t>
            </a:r>
            <a:r>
              <a:rPr lang="it-IT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®  - Shelf Life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107504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4"/>
          <a:stretch/>
        </p:blipFill>
        <p:spPr>
          <a:xfrm>
            <a:off x="0" y="627534"/>
            <a:ext cx="9144000" cy="4659396"/>
          </a:xfrm>
          <a:prstGeom prst="rect">
            <a:avLst/>
          </a:prstGeom>
        </p:spPr>
      </p:pic>
      <p:sp>
        <p:nvSpPr>
          <p:cNvPr id="15" name="Rettangolo 46"/>
          <p:cNvSpPr/>
          <p:nvPr/>
        </p:nvSpPr>
        <p:spPr>
          <a:xfrm>
            <a:off x="2400394" y="630737"/>
            <a:ext cx="418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it-IT" sz="2400" b="1" dirty="0">
                <a:solidFill>
                  <a:schemeClr val="tx2"/>
                </a:solidFill>
              </a:rPr>
              <a:t>Определение срока хранения</a:t>
            </a:r>
            <a:endParaRPr lang="it-IT" sz="2400" b="1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2478" y="1061630"/>
            <a:ext cx="7195013" cy="2412588"/>
            <a:chOff x="614750" y="1880508"/>
            <a:chExt cx="7195013" cy="2412588"/>
          </a:xfrm>
        </p:grpSpPr>
        <p:sp>
          <p:nvSpPr>
            <p:cNvPr id="17" name="Freccia a destra rientrata 21"/>
            <p:cNvSpPr/>
            <p:nvPr/>
          </p:nvSpPr>
          <p:spPr>
            <a:xfrm>
              <a:off x="1689083" y="3464684"/>
              <a:ext cx="6120680" cy="576064"/>
            </a:xfrm>
            <a:prstGeom prst="notch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" name="Connettore 1 22"/>
            <p:cNvCxnSpPr/>
            <p:nvPr/>
          </p:nvCxnSpPr>
          <p:spPr>
            <a:xfrm flipH="1">
              <a:off x="2046270" y="3176652"/>
              <a:ext cx="27680" cy="109986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3"/>
            <p:cNvCxnSpPr/>
            <p:nvPr/>
          </p:nvCxnSpPr>
          <p:spPr>
            <a:xfrm>
              <a:off x="4497395" y="3186524"/>
              <a:ext cx="5787" cy="10899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4"/>
            <p:cNvCxnSpPr/>
            <p:nvPr/>
          </p:nvCxnSpPr>
          <p:spPr>
            <a:xfrm>
              <a:off x="3201252" y="3176652"/>
              <a:ext cx="0" cy="109986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5"/>
            <p:cNvCxnSpPr/>
            <p:nvPr/>
          </p:nvCxnSpPr>
          <p:spPr>
            <a:xfrm>
              <a:off x="5794622" y="3176652"/>
              <a:ext cx="0" cy="109986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arrotondato 26"/>
            <p:cNvSpPr/>
            <p:nvPr/>
          </p:nvSpPr>
          <p:spPr>
            <a:xfrm>
              <a:off x="4935230" y="1880508"/>
              <a:ext cx="2088232" cy="13681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arrotondato 27"/>
            <p:cNvSpPr/>
            <p:nvPr/>
          </p:nvSpPr>
          <p:spPr>
            <a:xfrm>
              <a:off x="2041157" y="1880508"/>
              <a:ext cx="2088232" cy="1368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8"/>
            <p:cNvSpPr/>
            <p:nvPr/>
          </p:nvSpPr>
          <p:spPr>
            <a:xfrm>
              <a:off x="3193285" y="1880508"/>
              <a:ext cx="1296144" cy="13681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9"/>
            <p:cNvSpPr/>
            <p:nvPr/>
          </p:nvSpPr>
          <p:spPr>
            <a:xfrm>
              <a:off x="4508061" y="1880508"/>
              <a:ext cx="1296144" cy="13681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30"/>
            <p:cNvSpPr/>
            <p:nvPr/>
          </p:nvSpPr>
          <p:spPr>
            <a:xfrm>
              <a:off x="1954918" y="2346403"/>
              <a:ext cx="127721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dirty="0" smtClean="0">
                  <a:ln/>
                  <a:solidFill>
                    <a:schemeClr val="tx2">
                      <a:lumMod val="7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свежие</a:t>
              </a:r>
              <a:endParaRPr lang="it-IT" sz="24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7" name="Rettangolo 31"/>
            <p:cNvSpPr/>
            <p:nvPr/>
          </p:nvSpPr>
          <p:spPr>
            <a:xfrm>
              <a:off x="3531949" y="2363642"/>
              <a:ext cx="61041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GB" sz="2400" b="1" cap="all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ESL</a:t>
              </a:r>
              <a:endParaRPr lang="it-IT" sz="24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8" name="Rettangolo 32"/>
            <p:cNvSpPr/>
            <p:nvPr/>
          </p:nvSpPr>
          <p:spPr>
            <a:xfrm>
              <a:off x="4542472" y="2392452"/>
              <a:ext cx="12273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cap="all" dirty="0">
                  <a:ln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ASEPTIC</a:t>
              </a:r>
              <a:endParaRPr lang="it-IT" sz="2400" b="1" cap="all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9" name="Rettangolo 33"/>
            <p:cNvSpPr/>
            <p:nvPr/>
          </p:nvSpPr>
          <p:spPr>
            <a:xfrm>
              <a:off x="5731132" y="2168540"/>
              <a:ext cx="12273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FULL </a:t>
              </a:r>
            </a:p>
            <a:p>
              <a:pPr algn="ctr"/>
              <a:r>
                <a:rPr lang="en-US" sz="24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ASEPTIC</a:t>
              </a:r>
              <a:endParaRPr lang="it-IT" sz="2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30" name="Rettangolo 34"/>
            <p:cNvSpPr/>
            <p:nvPr/>
          </p:nvSpPr>
          <p:spPr>
            <a:xfrm>
              <a:off x="614750" y="3608700"/>
              <a:ext cx="107433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SHELF LIFE</a:t>
              </a:r>
              <a:endParaRPr lang="it-IT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1" name="Rettangolo 35"/>
            <p:cNvSpPr/>
            <p:nvPr/>
          </p:nvSpPr>
          <p:spPr>
            <a:xfrm>
              <a:off x="2035824" y="3608700"/>
              <a:ext cx="109677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COLD CHAIN</a:t>
              </a:r>
              <a:endParaRPr lang="it-IT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CasellaDiTesto 36"/>
            <p:cNvSpPr txBox="1"/>
            <p:nvPr/>
          </p:nvSpPr>
          <p:spPr>
            <a:xfrm>
              <a:off x="2160650" y="3985319"/>
              <a:ext cx="713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2 week</a:t>
              </a:r>
              <a:endParaRPr lang="it-IT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CasellaDiTesto 37"/>
            <p:cNvSpPr txBox="1"/>
            <p:nvPr/>
          </p:nvSpPr>
          <p:spPr>
            <a:xfrm>
              <a:off x="3172915" y="3968740"/>
              <a:ext cx="1272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Up to 1 Month</a:t>
              </a:r>
              <a:endParaRPr lang="it-IT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Rettangolo 38"/>
            <p:cNvSpPr/>
            <p:nvPr/>
          </p:nvSpPr>
          <p:spPr>
            <a:xfrm>
              <a:off x="3256604" y="3608700"/>
              <a:ext cx="109677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COLD CHAIN</a:t>
              </a:r>
              <a:endParaRPr lang="it-IT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CasellaDiTesto 39"/>
            <p:cNvSpPr txBox="1"/>
            <p:nvPr/>
          </p:nvSpPr>
          <p:spPr>
            <a:xfrm>
              <a:off x="4497395" y="3968740"/>
              <a:ext cx="1345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Up to 4 Months</a:t>
              </a:r>
              <a:endParaRPr lang="it-IT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CasellaDiTesto 40"/>
            <p:cNvSpPr txBox="1"/>
            <p:nvPr/>
          </p:nvSpPr>
          <p:spPr>
            <a:xfrm>
              <a:off x="5907502" y="3968740"/>
              <a:ext cx="10245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&gt; 4 Months</a:t>
              </a:r>
              <a:endParaRPr lang="it-IT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7" name="Connettore 1 41"/>
            <p:cNvCxnSpPr/>
            <p:nvPr/>
          </p:nvCxnSpPr>
          <p:spPr>
            <a:xfrm>
              <a:off x="7023462" y="3176652"/>
              <a:ext cx="0" cy="108012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ccia a destra 42"/>
            <p:cNvSpPr/>
            <p:nvPr/>
          </p:nvSpPr>
          <p:spPr>
            <a:xfrm>
              <a:off x="4508061" y="3464684"/>
              <a:ext cx="3301702" cy="541239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43"/>
            <p:cNvSpPr/>
            <p:nvPr/>
          </p:nvSpPr>
          <p:spPr>
            <a:xfrm>
              <a:off x="4717553" y="3608700"/>
              <a:ext cx="87716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AMBIENT</a:t>
              </a:r>
              <a:endParaRPr lang="it-IT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Rettangolo 44"/>
            <p:cNvSpPr/>
            <p:nvPr/>
          </p:nvSpPr>
          <p:spPr>
            <a:xfrm>
              <a:off x="5924487" y="3608700"/>
              <a:ext cx="87716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AMBIENT</a:t>
              </a:r>
              <a:endParaRPr lang="it-IT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97197" y="3632256"/>
            <a:ext cx="8749605" cy="1446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it-IT" sz="2000" b="1" dirty="0">
                <a:solidFill>
                  <a:schemeClr val="tx2"/>
                </a:solidFill>
              </a:rPr>
              <a:t>Срок хранения определяет период времени, в течение которого продукт может быть </a:t>
            </a:r>
            <a:r>
              <a:rPr lang="ru-RU" altLang="it-IT" sz="2000" b="1" dirty="0" smtClean="0">
                <a:solidFill>
                  <a:schemeClr val="tx2"/>
                </a:solidFill>
              </a:rPr>
              <a:t>сохранен, при </a:t>
            </a:r>
            <a:r>
              <a:rPr lang="ru-RU" altLang="it-IT" sz="2000" b="1" dirty="0">
                <a:solidFill>
                  <a:schemeClr val="tx2"/>
                </a:solidFill>
              </a:rPr>
              <a:t>определенных </a:t>
            </a:r>
            <a:r>
              <a:rPr lang="ru-RU" altLang="it-IT" sz="2000" b="1" dirty="0" smtClean="0">
                <a:solidFill>
                  <a:schemeClr val="tx2"/>
                </a:solidFill>
              </a:rPr>
              <a:t>условиях.</a:t>
            </a:r>
            <a:endParaRPr lang="ru-RU" altLang="it-IT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altLang="it-IT" sz="2000" b="1" dirty="0">
                <a:solidFill>
                  <a:schemeClr val="tx2"/>
                </a:solidFill>
              </a:rPr>
              <a:t>О</a:t>
            </a:r>
            <a:r>
              <a:rPr lang="ru-RU" altLang="it-IT" sz="2000" b="1" dirty="0" smtClean="0">
                <a:solidFill>
                  <a:schemeClr val="tx2"/>
                </a:solidFill>
              </a:rPr>
              <a:t>стается </a:t>
            </a:r>
            <a:r>
              <a:rPr lang="ru-RU" altLang="it-IT" sz="2000" b="1" dirty="0">
                <a:solidFill>
                  <a:schemeClr val="tx2"/>
                </a:solidFill>
              </a:rPr>
              <a:t>в оптимальном состоянии </a:t>
            </a:r>
            <a:r>
              <a:rPr lang="ru-RU" altLang="it-IT" sz="2000" b="1" dirty="0" smtClean="0">
                <a:solidFill>
                  <a:schemeClr val="tx2"/>
                </a:solidFill>
              </a:rPr>
              <a:t>со специфическими характеристиками и </a:t>
            </a:r>
            <a:r>
              <a:rPr lang="ru-RU" altLang="it-IT" sz="2000" b="1" dirty="0">
                <a:solidFill>
                  <a:schemeClr val="tx2"/>
                </a:solidFill>
              </a:rPr>
              <a:t>подходит для </a:t>
            </a:r>
            <a:r>
              <a:rPr lang="ru-RU" altLang="it-IT" sz="2000" b="1" dirty="0" smtClean="0">
                <a:solidFill>
                  <a:schemeClr val="tx2"/>
                </a:solidFill>
              </a:rPr>
              <a:t>употребления</a:t>
            </a:r>
            <a:r>
              <a:rPr lang="ru-RU" altLang="it-IT" sz="2400" b="1" dirty="0" smtClean="0">
                <a:solidFill>
                  <a:schemeClr val="tx2"/>
                </a:solidFill>
              </a:rPr>
              <a:t>.</a:t>
            </a:r>
            <a:endParaRPr lang="en-GB" altLang="it-IT" sz="2400" b="1" dirty="0">
              <a:solidFill>
                <a:schemeClr val="tx2"/>
              </a:solidFill>
            </a:endParaRPr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" y="648149"/>
            <a:ext cx="2016224" cy="5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05576"/>
            <a:ext cx="7848872" cy="383442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491630"/>
            <a:ext cx="57342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Одна технологическая </a:t>
            </a:r>
            <a:r>
              <a:rPr lang="ru-RU" b="1" dirty="0" smtClean="0">
                <a:solidFill>
                  <a:srgbClr val="FF0000"/>
                </a:solidFill>
              </a:rPr>
              <a:t>линия </a:t>
            </a:r>
            <a:r>
              <a:rPr lang="ru-RU" b="1" dirty="0">
                <a:solidFill>
                  <a:srgbClr val="FF0000"/>
                </a:solidFill>
              </a:rPr>
              <a:t>для всех молочных продуктов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78717"/>
              </p:ext>
            </p:extLst>
          </p:nvPr>
        </p:nvGraphicFramePr>
        <p:xfrm>
          <a:off x="2627784" y="2139700"/>
          <a:ext cx="6096000" cy="270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23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Слои</a:t>
                      </a:r>
                    </a:p>
                  </a:txBody>
                  <a:tcPr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Холодильное хранение</a:t>
                      </a: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Хранение при температуре</a:t>
                      </a:r>
                      <a:r>
                        <a:rPr lang="ru-RU" sz="1100" baseline="0" dirty="0"/>
                        <a:t> окружающей среды</a:t>
                      </a:r>
                      <a:endParaRPr lang="ru-RU" sz="1100" dirty="0"/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свежее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ESL</a:t>
                      </a:r>
                      <a:endParaRPr lang="ru-RU" sz="11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4…6 мес.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16…18 мес.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r>
                        <a:rPr lang="ru-RU" sz="1100" b="1" dirty="0"/>
                        <a:t>Внешний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HDPE</a:t>
                      </a:r>
                      <a:r>
                        <a:rPr lang="ru-RU" sz="1100" b="1" dirty="0"/>
                        <a:t>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HDPE </a:t>
                      </a:r>
                      <a:r>
                        <a:rPr lang="ru-RU" sz="1100" b="1" dirty="0"/>
                        <a:t>белый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HDPE </a:t>
                      </a:r>
                      <a:r>
                        <a:rPr lang="ru-RU" sz="1100" b="1" dirty="0"/>
                        <a:t>белый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HDPE </a:t>
                      </a:r>
                      <a:r>
                        <a:rPr lang="ru-RU" sz="1100" b="1" dirty="0"/>
                        <a:t>белый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r>
                        <a:rPr lang="ru-RU" sz="1100" b="1" dirty="0"/>
                        <a:t>Клей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4%...6%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4%...6%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r>
                        <a:rPr lang="en-US" sz="1100" b="1" dirty="0"/>
                        <a:t>EVOH</a:t>
                      </a:r>
                      <a:endParaRPr lang="ru-RU" sz="11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6</a:t>
                      </a:r>
                      <a:r>
                        <a:rPr lang="ru-RU" sz="1100" b="1" dirty="0"/>
                        <a:t>%...</a:t>
                      </a:r>
                      <a:r>
                        <a:rPr lang="en-US" sz="1100" b="1" dirty="0"/>
                        <a:t>9</a:t>
                      </a:r>
                      <a:r>
                        <a:rPr lang="ru-RU" sz="1100" b="1" dirty="0"/>
                        <a:t>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6</a:t>
                      </a:r>
                      <a:r>
                        <a:rPr lang="ru-RU" sz="1100" b="1" dirty="0"/>
                        <a:t>%...</a:t>
                      </a:r>
                      <a:r>
                        <a:rPr lang="en-US" sz="1100" b="1" dirty="0"/>
                        <a:t>9</a:t>
                      </a:r>
                      <a:r>
                        <a:rPr lang="ru-RU" sz="1100" b="1" dirty="0"/>
                        <a:t>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r>
                        <a:rPr lang="ru-RU" sz="1100" b="1" dirty="0"/>
                        <a:t>Клей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4%...6%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4%...6%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r>
                        <a:rPr lang="ru-RU" sz="1100" b="1" dirty="0" err="1"/>
                        <a:t>Дробленка</a:t>
                      </a:r>
                      <a:endParaRPr lang="ru-RU" sz="11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Обрезки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Обрезки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Обрезки черные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Обрезки черные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r>
                        <a:rPr lang="ru-RU" sz="1100" b="1" dirty="0"/>
                        <a:t>Внутренний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HDPE</a:t>
                      </a:r>
                      <a:r>
                        <a:rPr lang="ru-RU" sz="1100" b="1" dirty="0"/>
                        <a:t>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HDPE </a:t>
                      </a:r>
                      <a:r>
                        <a:rPr lang="ru-RU" sz="1100" b="1" dirty="0"/>
                        <a:t>белый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HDPE </a:t>
                      </a:r>
                      <a:r>
                        <a:rPr lang="ru-RU" sz="1100" b="1" dirty="0"/>
                        <a:t>белый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HDPE </a:t>
                      </a:r>
                      <a:r>
                        <a:rPr lang="ru-RU" sz="1100" b="1" dirty="0"/>
                        <a:t>белый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CasellaDiTesto 6"/>
          <p:cNvSpPr txBox="1"/>
          <p:nvPr/>
        </p:nvSpPr>
        <p:spPr>
          <a:xfrm>
            <a:off x="2591138" y="199630"/>
            <a:ext cx="6552861" cy="95866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Бутылки из HDPE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многослойная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гибкость</a:t>
            </a:r>
            <a:endParaRPr lang="it-I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o 31"/>
          <p:cNvGrpSpPr/>
          <p:nvPr/>
        </p:nvGrpSpPr>
        <p:grpSpPr>
          <a:xfrm>
            <a:off x="0" y="195486"/>
            <a:ext cx="2591139" cy="504305"/>
            <a:chOff x="3573052" y="880692"/>
            <a:chExt cx="2846969" cy="648000"/>
          </a:xfrm>
        </p:grpSpPr>
        <p:pic>
          <p:nvPicPr>
            <p:cNvPr id="12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7" y="705316"/>
            <a:ext cx="2016224" cy="496051"/>
          </a:xfrm>
          <a:prstGeom prst="rect">
            <a:avLst/>
          </a:prstGeom>
        </p:spPr>
      </p:pic>
      <p:cxnSp>
        <p:nvCxnSpPr>
          <p:cNvPr id="29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3" b="96617" l="9735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35646"/>
            <a:ext cx="1506709" cy="342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it-IT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Aseptiline® - </a:t>
            </a:r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Асептик концепт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sp>
        <p:nvSpPr>
          <p:cNvPr id="26" name="Подзаголовок 2"/>
          <p:cNvSpPr txBox="1">
            <a:spLocks/>
          </p:cNvSpPr>
          <p:nvPr/>
        </p:nvSpPr>
        <p:spPr>
          <a:xfrm>
            <a:off x="619834" y="483518"/>
            <a:ext cx="7848872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7" y="565399"/>
            <a:ext cx="7344816" cy="50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39914" y="681539"/>
            <a:ext cx="1584176" cy="9541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СТЕРИЛЬНЫЙ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ПРОДУКТ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3250" y="689814"/>
            <a:ext cx="1584176" cy="9541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БУТЫЛКА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LOG 6 min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0394" y="668497"/>
            <a:ext cx="1584176" cy="9541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РОЗЛИВ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LOG 6 min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1882" y="1779662"/>
            <a:ext cx="1368152" cy="646331"/>
          </a:xfrm>
          <a:prstGeom prst="rect">
            <a:avLst/>
          </a:prstGeom>
          <a:gradFill>
            <a:gsLst>
              <a:gs pos="0">
                <a:srgbClr val="467E5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Экструзивная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b="1" dirty="0"/>
              <a:t>выдувная машина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7986" y="2761978"/>
            <a:ext cx="1440160" cy="646331"/>
          </a:xfrm>
          <a:prstGeom prst="rect">
            <a:avLst/>
          </a:prstGeom>
          <a:gradFill>
            <a:gsLst>
              <a:gs pos="0">
                <a:srgbClr val="467E5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Пневмотранспорт</a:t>
            </a:r>
          </a:p>
          <a:p>
            <a:pPr algn="ctr"/>
            <a:endParaRPr lang="ru-R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79348" y="1727110"/>
            <a:ext cx="1440160" cy="64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Процесс</a:t>
            </a:r>
          </a:p>
          <a:p>
            <a:pPr algn="ctr"/>
            <a:r>
              <a:rPr lang="en-US" sz="1200" b="1" dirty="0"/>
              <a:t>UHT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33918" y="2715766"/>
            <a:ext cx="1293236" cy="64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Асептический </a:t>
            </a:r>
            <a:br>
              <a:rPr lang="ru-RU" sz="1200" b="1" dirty="0"/>
            </a:br>
            <a:r>
              <a:rPr lang="ru-RU" sz="1200" b="1" dirty="0"/>
              <a:t>танк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60394" y="2830598"/>
            <a:ext cx="1368152" cy="64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Инспекция бутылки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5352" y="3723878"/>
            <a:ext cx="1368152" cy="646331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Асептический розлив</a:t>
            </a:r>
          </a:p>
          <a:p>
            <a:pPr algn="ctr"/>
            <a:r>
              <a:rPr lang="en-US" sz="1200" b="1" dirty="0" err="1"/>
              <a:t>Aseptiline</a:t>
            </a:r>
            <a:r>
              <a:rPr lang="en-US" sz="1200" b="1" dirty="0"/>
              <a:t>®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87986" y="4577926"/>
            <a:ext cx="43108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67E51"/>
                </a:solidFill>
              </a:rPr>
              <a:t>НЕПРЕРЫВНОЕ, БЕЗОСТАНОВОЧНОЕ ПРОИЗВОДСТВО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0494" y="1722954"/>
            <a:ext cx="1368152" cy="6463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 rtlCol="0" anchor="ctr">
            <a:spAutoFit/>
          </a:bodyPr>
          <a:lstStyle/>
          <a:p>
            <a:pPr algn="ctr"/>
            <a:endParaRPr lang="ru-RU" sz="1200" b="1" dirty="0">
              <a:solidFill>
                <a:srgbClr val="C00000"/>
              </a:solidFill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Выход</a:t>
            </a:r>
          </a:p>
          <a:p>
            <a:pPr algn="ctr"/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43416" y="5298529"/>
            <a:ext cx="403725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3878"/>
            <a:ext cx="2016224" cy="5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Асептик бутылка (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закрытое горлышко)</a:t>
            </a:r>
            <a:r>
              <a:rPr lang="ru-RU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Концепт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15836" r="5648" b="19967"/>
          <a:stretch/>
        </p:blipFill>
        <p:spPr bwMode="auto">
          <a:xfrm>
            <a:off x="557300" y="658936"/>
            <a:ext cx="8136904" cy="448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98286"/>
            <a:ext cx="1224136" cy="46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" y="555905"/>
            <a:ext cx="1828298" cy="50367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74233" y="658936"/>
            <a:ext cx="8546239" cy="400646"/>
            <a:chOff x="274233" y="658936"/>
            <a:chExt cx="8546239" cy="40064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4233" y="658936"/>
              <a:ext cx="914400" cy="4006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244408" y="658936"/>
              <a:ext cx="576064" cy="256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421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Асептик бутылка (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открытое горлышко)</a:t>
            </a:r>
            <a:r>
              <a:rPr lang="ru-RU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Концепт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803222" y="627534"/>
            <a:ext cx="7441186" cy="4534443"/>
            <a:chOff x="14471" y="1609055"/>
            <a:chExt cx="9262204" cy="5644117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238" y="2793911"/>
              <a:ext cx="1771650" cy="271462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1555763" y="2022635"/>
              <a:ext cx="2209134" cy="3581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3831420" y="2022635"/>
              <a:ext cx="5133068" cy="3581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9" name="Rettangolo 46"/>
            <p:cNvSpPr/>
            <p:nvPr/>
          </p:nvSpPr>
          <p:spPr>
            <a:xfrm>
              <a:off x="14471" y="2496531"/>
              <a:ext cx="1304244" cy="3830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Снаружи</a:t>
              </a:r>
              <a:endParaRPr lang="it-IT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ttangolo 47"/>
            <p:cNvSpPr/>
            <p:nvPr/>
          </p:nvSpPr>
          <p:spPr>
            <a:xfrm>
              <a:off x="103806" y="5791542"/>
              <a:ext cx="1155827" cy="8045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Открытое горлышко бутылки</a:t>
              </a:r>
              <a:endParaRPr lang="en-GB" altLang="it-IT" sz="12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1" name="Rettangolo 51"/>
            <p:cNvSpPr/>
            <p:nvPr/>
          </p:nvSpPr>
          <p:spPr>
            <a:xfrm>
              <a:off x="1331639" y="5791541"/>
              <a:ext cx="2376264" cy="126421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200" b="1" dirty="0">
                  <a:solidFill>
                    <a:schemeClr val="tx2"/>
                  </a:solidFill>
                  <a:latin typeface="Calibri" pitchFamily="34" charset="0"/>
                </a:rPr>
                <a:t>СТЕРИЛИЗАЦИЯ</a:t>
              </a:r>
              <a:r>
                <a:rPr lang="ru-RU" altLang="it-IT" sz="1200" b="1" dirty="0">
                  <a:solidFill>
                    <a:srgbClr val="C00000"/>
                  </a:solidFill>
                  <a:latin typeface="Calibri" pitchFamily="34" charset="0"/>
                </a:rPr>
                <a:t> ВНЕШНЕГО </a:t>
              </a:r>
              <a:r>
                <a:rPr lang="ru-RU" altLang="it-IT" sz="1200" b="1" dirty="0">
                  <a:solidFill>
                    <a:schemeClr val="tx2"/>
                  </a:solidFill>
                  <a:latin typeface="Calibri" pitchFamily="34" charset="0"/>
                </a:rPr>
                <a:t>ПОВЕРХНОСТИ </a:t>
              </a:r>
            </a:p>
            <a:p>
              <a:pPr algn="ctr">
                <a:buFontTx/>
                <a:buNone/>
              </a:pPr>
              <a:r>
                <a:rPr lang="ru-RU" altLang="it-IT" sz="1200" b="1" dirty="0" err="1" smtClean="0">
                  <a:solidFill>
                    <a:schemeClr val="tx2"/>
                  </a:solidFill>
                  <a:latin typeface="Calibri" pitchFamily="34" charset="0"/>
                </a:rPr>
                <a:t>Периоксидом</a:t>
              </a:r>
              <a:r>
                <a:rPr lang="ru-RU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 водорода </a:t>
              </a:r>
              <a:r>
                <a:rPr lang="en-GB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+ ASEPTIC HOT AIR</a:t>
              </a:r>
              <a:endParaRPr lang="en-GB" altLang="it-IT" sz="12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2" name="Rettangolo 52"/>
            <p:cNvSpPr/>
            <p:nvPr/>
          </p:nvSpPr>
          <p:spPr>
            <a:xfrm>
              <a:off x="1848255" y="2304983"/>
              <a:ext cx="1715633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GB" altLang="it-IT" sz="1400" dirty="0">
                  <a:solidFill>
                    <a:schemeClr val="tx1"/>
                  </a:solidFill>
                  <a:latin typeface="Calibri" pitchFamily="34" charset="0"/>
                </a:rPr>
                <a:t>ISO </a:t>
              </a:r>
              <a:r>
                <a:rPr lang="en-GB" altLang="it-IT" sz="1400" dirty="0" smtClean="0">
                  <a:solidFill>
                    <a:schemeClr val="tx1"/>
                  </a:solidFill>
                  <a:latin typeface="Calibri" pitchFamily="34" charset="0"/>
                </a:rPr>
                <a:t>6 Class 1000</a:t>
              </a:r>
              <a:endParaRPr lang="en-GB" altLang="it-IT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3" name="Rettangolo 57"/>
            <p:cNvSpPr/>
            <p:nvPr/>
          </p:nvSpPr>
          <p:spPr>
            <a:xfrm>
              <a:off x="5880703" y="2257127"/>
              <a:ext cx="1715633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GB" altLang="it-IT" sz="1400" dirty="0">
                  <a:solidFill>
                    <a:schemeClr val="tx1"/>
                  </a:solidFill>
                  <a:latin typeface="Calibri" pitchFamily="34" charset="0"/>
                </a:rPr>
                <a:t>ISO 4</a:t>
              </a:r>
              <a:r>
                <a:rPr lang="en-GB" altLang="it-IT" sz="1400" dirty="0" smtClean="0">
                  <a:solidFill>
                    <a:schemeClr val="tx1"/>
                  </a:solidFill>
                  <a:latin typeface="Calibri" pitchFamily="34" charset="0"/>
                </a:rPr>
                <a:t>/5 Class 100</a:t>
              </a:r>
              <a:endParaRPr lang="en-GB" altLang="it-IT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4" name="Rettangolo 58"/>
            <p:cNvSpPr/>
            <p:nvPr/>
          </p:nvSpPr>
          <p:spPr>
            <a:xfrm>
              <a:off x="6359652" y="5805264"/>
              <a:ext cx="1426041" cy="10343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Асептический розлив</a:t>
              </a:r>
              <a:endParaRPr lang="en-GB" altLang="it-IT" sz="12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buFontTx/>
                <a:buNone/>
              </a:pPr>
              <a:r>
                <a:rPr lang="en-GB" altLang="it-IT" sz="1200" b="1" dirty="0">
                  <a:solidFill>
                    <a:schemeClr val="tx2"/>
                  </a:solidFill>
                  <a:latin typeface="Calibri" pitchFamily="34" charset="0"/>
                </a:rPr>
                <a:t>UHT </a:t>
              </a:r>
              <a:r>
                <a:rPr lang="ru-RU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ПРОДУКТА</a:t>
              </a:r>
              <a:endParaRPr lang="en-GB" altLang="it-IT" sz="12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2" b="100000" l="5137" r="938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996952"/>
              <a:ext cx="1028612" cy="25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113" y="2636911"/>
              <a:ext cx="450260" cy="84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ttangolo 61"/>
            <p:cNvSpPr/>
            <p:nvPr/>
          </p:nvSpPr>
          <p:spPr>
            <a:xfrm>
              <a:off x="7785693" y="5805264"/>
              <a:ext cx="1490982" cy="5746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200" b="1" dirty="0">
                  <a:solidFill>
                    <a:schemeClr val="tx2"/>
                  </a:solidFill>
                  <a:latin typeface="Calibri" pitchFamily="34" charset="0"/>
                </a:rPr>
                <a:t>Алюминиевая фольга</a:t>
              </a:r>
              <a:endParaRPr lang="en-GB" altLang="it-IT" sz="12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70" b="99576" l="9642" r="947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670" y="2996952"/>
              <a:ext cx="1322810" cy="257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ccia a destra rientrata 27"/>
            <p:cNvSpPr/>
            <p:nvPr/>
          </p:nvSpPr>
          <p:spPr>
            <a:xfrm>
              <a:off x="4756163" y="4568618"/>
              <a:ext cx="448246" cy="370949"/>
            </a:xfrm>
            <a:prstGeom prst="notch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reccia a destra rientrata 28"/>
            <p:cNvSpPr/>
            <p:nvPr/>
          </p:nvSpPr>
          <p:spPr>
            <a:xfrm>
              <a:off x="6063780" y="4568618"/>
              <a:ext cx="448246" cy="370949"/>
            </a:xfrm>
            <a:prstGeom prst="notch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reccia a destra rientrata 29"/>
            <p:cNvSpPr/>
            <p:nvPr/>
          </p:nvSpPr>
          <p:spPr>
            <a:xfrm>
              <a:off x="7431662" y="4570219"/>
              <a:ext cx="448246" cy="370949"/>
            </a:xfrm>
            <a:prstGeom prst="notch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2"/>
            <p:cNvSpPr/>
            <p:nvPr/>
          </p:nvSpPr>
          <p:spPr>
            <a:xfrm>
              <a:off x="1835696" y="1848322"/>
              <a:ext cx="1715633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400" dirty="0" smtClean="0">
                  <a:solidFill>
                    <a:schemeClr val="tx1"/>
                  </a:solidFill>
                  <a:latin typeface="Calibri" pitchFamily="34" charset="0"/>
                </a:rPr>
                <a:t>Туннель</a:t>
              </a:r>
              <a:endParaRPr lang="en-GB" altLang="it-IT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" name="Rettangolo 34"/>
            <p:cNvSpPr/>
            <p:nvPr/>
          </p:nvSpPr>
          <p:spPr>
            <a:xfrm>
              <a:off x="5868144" y="1846833"/>
              <a:ext cx="1715633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400" dirty="0" smtClean="0">
                  <a:solidFill>
                    <a:schemeClr val="tx1"/>
                  </a:solidFill>
                  <a:latin typeface="Calibri" pitchFamily="34" charset="0"/>
                </a:rPr>
                <a:t>Машина</a:t>
              </a:r>
              <a:endParaRPr lang="en-GB" altLang="it-IT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331639" y="1772816"/>
              <a:ext cx="7751427" cy="39604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1"/>
                <a:defRPr kumimoji="1" sz="4400" b="1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" name="Rettangolo 37"/>
            <p:cNvSpPr/>
            <p:nvPr/>
          </p:nvSpPr>
          <p:spPr>
            <a:xfrm>
              <a:off x="3643995" y="1609055"/>
              <a:ext cx="2419785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400" b="1" dirty="0" smtClean="0">
                  <a:solidFill>
                    <a:srgbClr val="FF0000"/>
                  </a:solidFill>
                  <a:latin typeface="Calibri" pitchFamily="34" charset="0"/>
                </a:rPr>
                <a:t>Асептический розлив</a:t>
              </a:r>
              <a:endParaRPr lang="en-GB" altLang="it-IT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91" y="3128494"/>
              <a:ext cx="794817" cy="231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2" b="100000" l="5137" r="938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236" y="2924944"/>
              <a:ext cx="1028612" cy="25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ccia a destra rientrata 30"/>
            <p:cNvSpPr/>
            <p:nvPr/>
          </p:nvSpPr>
          <p:spPr>
            <a:xfrm>
              <a:off x="3419872" y="4568617"/>
              <a:ext cx="448246" cy="370949"/>
            </a:xfrm>
            <a:prstGeom prst="notch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621" y="2858137"/>
              <a:ext cx="1651994" cy="27204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ttangolo 38"/>
            <p:cNvSpPr/>
            <p:nvPr/>
          </p:nvSpPr>
          <p:spPr>
            <a:xfrm>
              <a:off x="3831419" y="5759097"/>
              <a:ext cx="2456484" cy="1494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altLang="it-IT" sz="1200" b="1" dirty="0">
                  <a:solidFill>
                    <a:schemeClr val="tx2"/>
                  </a:solidFill>
                  <a:latin typeface="Calibri" pitchFamily="34" charset="0"/>
                </a:rPr>
                <a:t>СТЕРИЛИЗАЦИЯ</a:t>
              </a:r>
              <a:r>
                <a:rPr lang="ru-RU" altLang="it-IT" sz="1200" b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ru-RU" altLang="it-IT" sz="1200" b="1" dirty="0" smtClean="0">
                  <a:solidFill>
                    <a:srgbClr val="C00000"/>
                  </a:solidFill>
                  <a:latin typeface="Calibri" pitchFamily="34" charset="0"/>
                </a:rPr>
                <a:t>ВНУТРЕННЕЙ </a:t>
              </a:r>
              <a:r>
                <a:rPr lang="ru-RU" altLang="it-IT" sz="1200" b="1" dirty="0">
                  <a:solidFill>
                    <a:schemeClr val="tx2"/>
                  </a:solidFill>
                  <a:latin typeface="Calibri" pitchFamily="34" charset="0"/>
                </a:rPr>
                <a:t>ПОВЕРХНОСТИ </a:t>
              </a:r>
            </a:p>
            <a:p>
              <a:pPr algn="ctr">
                <a:buFontTx/>
                <a:buNone/>
              </a:pPr>
              <a:r>
                <a:rPr lang="ru-RU" altLang="it-IT" sz="1200" b="1" dirty="0" err="1">
                  <a:solidFill>
                    <a:schemeClr val="tx2"/>
                  </a:solidFill>
                  <a:latin typeface="Calibri" pitchFamily="34" charset="0"/>
                </a:rPr>
                <a:t>Периоксидом</a:t>
              </a:r>
              <a:r>
                <a:rPr lang="ru-RU" altLang="it-IT" sz="1200" b="1" dirty="0">
                  <a:solidFill>
                    <a:schemeClr val="tx2"/>
                  </a:solidFill>
                  <a:latin typeface="Calibri" pitchFamily="34" charset="0"/>
                </a:rPr>
                <a:t> водорода</a:t>
              </a:r>
              <a:r>
                <a:rPr lang="en-GB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GB" altLang="it-IT" sz="1200" b="1" dirty="0">
                  <a:solidFill>
                    <a:schemeClr val="tx2"/>
                  </a:solidFill>
                  <a:latin typeface="Calibri" pitchFamily="34" charset="0"/>
                </a:rPr>
                <a:t>+ ASEPTIC HOT </a:t>
              </a:r>
              <a:r>
                <a:rPr lang="en-GB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AIR</a:t>
              </a:r>
            </a:p>
            <a:p>
              <a:pPr algn="ctr">
                <a:buFontTx/>
                <a:buNone/>
              </a:pPr>
              <a:r>
                <a:rPr lang="en-GB" altLang="it-IT" sz="1200" b="1" dirty="0">
                  <a:solidFill>
                    <a:schemeClr val="tx2"/>
                  </a:solidFill>
                  <a:latin typeface="Calibri" pitchFamily="34" charset="0"/>
                </a:rPr>
                <a:t>2</a:t>
              </a:r>
              <a:r>
                <a:rPr lang="en-GB" altLang="it-IT" sz="1200" b="1" dirty="0" smtClean="0">
                  <a:solidFill>
                    <a:schemeClr val="tx2"/>
                  </a:solidFill>
                  <a:latin typeface="Calibri" pitchFamily="34" charset="0"/>
                </a:rPr>
                <a:t> STEP + 4 STEP DRYING</a:t>
              </a:r>
              <a:endParaRPr lang="en-GB" altLang="it-IT" sz="12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" name="Freccia a destra rientrata 31"/>
            <p:cNvSpPr/>
            <p:nvPr/>
          </p:nvSpPr>
          <p:spPr>
            <a:xfrm>
              <a:off x="1187624" y="4530501"/>
              <a:ext cx="448246" cy="370949"/>
            </a:xfrm>
            <a:prstGeom prst="notched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614" y="2924944"/>
              <a:ext cx="785156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41" y="592697"/>
            <a:ext cx="1939945" cy="5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086" y="1059692"/>
            <a:ext cx="7848872" cy="3834426"/>
          </a:xfrm>
        </p:spPr>
        <p:txBody>
          <a:bodyPr/>
          <a:lstStyle/>
          <a:p>
            <a:r>
              <a:rPr lang="ru-RU" sz="2000" dirty="0"/>
              <a:t>Моделирование периода 10 лет </a:t>
            </a:r>
            <a:br>
              <a:rPr lang="ru-RU" sz="2000" dirty="0"/>
            </a:br>
            <a:r>
              <a:rPr lang="ru-RU" sz="2000" dirty="0"/>
              <a:t>при стандартных производственных условиях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99" y="1707654"/>
            <a:ext cx="6425091" cy="2252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9" y="2355727"/>
            <a:ext cx="710407" cy="133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2301720"/>
            <a:ext cx="2448272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/>
              <a:t>Общие операционные расходы - пакет</a:t>
            </a:r>
          </a:p>
          <a:p>
            <a:r>
              <a:rPr lang="ru-RU" sz="1050" dirty="0"/>
              <a:t>Общие операционные расходы - </a:t>
            </a:r>
            <a:r>
              <a:rPr lang="en-US" sz="1050" dirty="0"/>
              <a:t>HDPE</a:t>
            </a:r>
            <a:r>
              <a:rPr lang="ru-RU" sz="1050" dirty="0"/>
              <a:t> бутылка</a:t>
            </a:r>
          </a:p>
          <a:p>
            <a:r>
              <a:rPr lang="ru-RU" sz="1050" dirty="0"/>
              <a:t>Амортизация линии с картоном</a:t>
            </a:r>
          </a:p>
          <a:p>
            <a:r>
              <a:rPr lang="ru-RU" sz="1050" dirty="0"/>
              <a:t>Амортизация линии </a:t>
            </a:r>
            <a:r>
              <a:rPr lang="en-US" sz="1050" dirty="0"/>
              <a:t>ASEPTILINE</a:t>
            </a:r>
            <a:r>
              <a:rPr lang="ru-RU" sz="1050" dirty="0"/>
              <a:t> </a:t>
            </a:r>
            <a:r>
              <a:rPr lang="en-US" sz="1050" dirty="0"/>
              <a:t> 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4505" y="3867894"/>
            <a:ext cx="5760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инвестиции выше для линии </a:t>
            </a:r>
            <a:r>
              <a:rPr lang="en-US" sz="1600" dirty="0"/>
              <a:t>ASEPTILINE</a:t>
            </a:r>
            <a:r>
              <a:rPr lang="ru-R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годовая амортизация выше для линии </a:t>
            </a:r>
            <a:r>
              <a:rPr lang="en-US" sz="1600" dirty="0"/>
              <a:t>ASEPTILINE</a:t>
            </a:r>
            <a:r>
              <a:rPr lang="ru-R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Общие операционные расходы выше у линии с картоном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Линия </a:t>
            </a:r>
            <a:r>
              <a:rPr lang="en-US" sz="1600" dirty="0"/>
              <a:t>ASEPTILINE UHT </a:t>
            </a:r>
            <a:r>
              <a:rPr lang="ru-RU" sz="1600" dirty="0"/>
              <a:t>демонстрирует абсолютное превосходство уже на 3-м году эксплуатации</a:t>
            </a:r>
          </a:p>
        </p:txBody>
      </p:sp>
      <p:sp>
        <p:nvSpPr>
          <p:cNvPr id="11" name="CasellaDiTesto 6"/>
          <p:cNvSpPr txBox="1"/>
          <p:nvPr/>
        </p:nvSpPr>
        <p:spPr>
          <a:xfrm>
            <a:off x="2699792" y="192587"/>
            <a:ext cx="6444208" cy="70788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n-US" sz="2000" dirty="0">
                <a:solidFill>
                  <a:schemeClr val="bg1"/>
                </a:solidFill>
              </a:rPr>
              <a:t>HDPE vs. </a:t>
            </a:r>
            <a:r>
              <a:rPr lang="ru-RU" sz="2000" dirty="0">
                <a:solidFill>
                  <a:schemeClr val="bg1"/>
                </a:solidFill>
              </a:rPr>
              <a:t>Картон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Амортизация и TOC затраты на упаковку</a:t>
            </a:r>
            <a:endParaRPr lang="it-I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31"/>
          <p:cNvGrpSpPr/>
          <p:nvPr/>
        </p:nvGrpSpPr>
        <p:grpSpPr>
          <a:xfrm>
            <a:off x="28500" y="172163"/>
            <a:ext cx="4140144" cy="728310"/>
            <a:chOff x="3573052" y="880692"/>
            <a:chExt cx="3699364" cy="648000"/>
          </a:xfrm>
        </p:grpSpPr>
        <p:pic>
          <p:nvPicPr>
            <p:cNvPr id="13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magin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pic>
        <p:nvPicPr>
          <p:cNvPr id="21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2016224" cy="493032"/>
          </a:xfrm>
          <a:prstGeom prst="rect">
            <a:avLst/>
          </a:prstGeom>
        </p:spPr>
      </p:pic>
      <p:cxnSp>
        <p:nvCxnSpPr>
          <p:cNvPr id="22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87574"/>
            <a:ext cx="7848872" cy="383442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CasellaDiTesto 6"/>
          <p:cNvSpPr txBox="1"/>
          <p:nvPr/>
        </p:nvSpPr>
        <p:spPr>
          <a:xfrm>
            <a:off x="4698842" y="123478"/>
            <a:ext cx="4445158" cy="70788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Стандартные предварительные </a:t>
            </a:r>
            <a:r>
              <a:rPr lang="ru-RU" sz="2000" dirty="0" smtClean="0">
                <a:solidFill>
                  <a:schemeClr val="bg1"/>
                </a:solidFill>
              </a:rPr>
              <a:t>затраты на </a:t>
            </a:r>
            <a:r>
              <a:rPr lang="en-US" sz="2000" dirty="0">
                <a:solidFill>
                  <a:schemeClr val="bg1"/>
                </a:solidFill>
              </a:rPr>
              <a:t>UHT 6</a:t>
            </a:r>
            <a:r>
              <a:rPr lang="ru-RU" sz="2000" dirty="0">
                <a:solidFill>
                  <a:schemeClr val="bg1"/>
                </a:solidFill>
              </a:rPr>
              <a:t>-</a:t>
            </a:r>
            <a:r>
              <a:rPr lang="ru-RU" sz="2000" dirty="0" err="1">
                <a:solidFill>
                  <a:schemeClr val="bg1"/>
                </a:solidFill>
              </a:rPr>
              <a:t>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слойную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бутылку</a:t>
            </a:r>
            <a:endParaRPr lang="it-I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o 31"/>
          <p:cNvGrpSpPr/>
          <p:nvPr/>
        </p:nvGrpSpPr>
        <p:grpSpPr>
          <a:xfrm>
            <a:off x="1547664" y="143736"/>
            <a:ext cx="3151178" cy="530593"/>
            <a:chOff x="3573052" y="880692"/>
            <a:chExt cx="2846969" cy="648000"/>
          </a:xfrm>
        </p:grpSpPr>
        <p:pic>
          <p:nvPicPr>
            <p:cNvPr id="16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9342" r="39589" b="10124"/>
          <a:stretch/>
        </p:blipFill>
        <p:spPr bwMode="auto">
          <a:xfrm>
            <a:off x="539552" y="818205"/>
            <a:ext cx="7848872" cy="431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5" y="160328"/>
            <a:ext cx="1728330" cy="5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0"/>
          <a:stretch/>
        </p:blipFill>
        <p:spPr>
          <a:xfrm>
            <a:off x="822412" y="877973"/>
            <a:ext cx="7499176" cy="42558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CasellaDiTesto 6"/>
          <p:cNvSpPr txBox="1"/>
          <p:nvPr/>
        </p:nvSpPr>
        <p:spPr>
          <a:xfrm>
            <a:off x="0" y="198176"/>
            <a:ext cx="9144000" cy="70788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Линия, которая полностью удовлетворяет все</a:t>
            </a:r>
          </a:p>
          <a:p>
            <a:pPr algn="ct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Ваши потребности в асептике</a:t>
            </a:r>
            <a:endParaRPr lang="it-IT" sz="20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37195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Асептические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технологии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молочной промышленности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39"/>
          <a:stretch/>
        </p:blipFill>
        <p:spPr>
          <a:xfrm>
            <a:off x="971600" y="917844"/>
            <a:ext cx="2075535" cy="7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Мир асептических молочных продуктов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98286"/>
            <a:ext cx="6120680" cy="446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" y="648149"/>
            <a:ext cx="2682559" cy="7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4" y="252708"/>
            <a:ext cx="9144000" cy="4550803"/>
          </a:xfrm>
          <a:prstGeom prst="rect">
            <a:avLst/>
          </a:prstGeom>
        </p:spPr>
      </p:pic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 rot="20997094">
            <a:off x="1910213" y="3301637"/>
            <a:ext cx="53235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Sempre un passo avanti!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649" y="1969430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Благодарим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5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" y="280135"/>
            <a:ext cx="2899641" cy="7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6"/>
          <p:cNvSpPr txBox="1"/>
          <p:nvPr/>
        </p:nvSpPr>
        <p:spPr>
          <a:xfrm>
            <a:off x="2555776" y="198176"/>
            <a:ext cx="6588224" cy="110799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Микробиология в пищевой промышленности. </a:t>
            </a:r>
          </a:p>
          <a:p>
            <a:pPr algn="r">
              <a:lnSpc>
                <a:spcPct val="150000"/>
              </a:lnSpc>
            </a:pPr>
            <a:r>
              <a:rPr lang="en-US" altLang="it-IT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altLang="it-IT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</a:t>
            </a:r>
            <a:r>
              <a:rPr lang="ru-RU" altLang="it-IT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продуктов</a:t>
            </a:r>
            <a:endParaRPr lang="it-IT" sz="20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o 22"/>
          <p:cNvGrpSpPr/>
          <p:nvPr/>
        </p:nvGrpSpPr>
        <p:grpSpPr>
          <a:xfrm>
            <a:off x="1" y="198176"/>
            <a:ext cx="2555775" cy="645382"/>
            <a:chOff x="3573052" y="880692"/>
            <a:chExt cx="2846969" cy="648000"/>
          </a:xfrm>
        </p:grpSpPr>
        <p:pic>
          <p:nvPicPr>
            <p:cNvPr id="5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471108" y="1419622"/>
            <a:ext cx="829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 значении ниже </a:t>
            </a:r>
            <a:r>
              <a:rPr lang="ru-RU" sz="2400" dirty="0"/>
              <a:t>рН 4,5 рост патогенных </a:t>
            </a:r>
            <a:r>
              <a:rPr lang="ru-RU" sz="2400" dirty="0" smtClean="0"/>
              <a:t>микроорганизмов </a:t>
            </a:r>
            <a:r>
              <a:rPr lang="ru-RU" sz="2400" dirty="0"/>
              <a:t>сильно ингибируется (кроме плесени).</a:t>
            </a:r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062902" y="2059453"/>
            <a:ext cx="13062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it-IT" sz="2800" b="1" dirty="0"/>
              <a:t>pH 4,5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1640" y="2556494"/>
            <a:ext cx="4295775" cy="400110"/>
          </a:xfrm>
          <a:prstGeom prst="rect">
            <a:avLst/>
          </a:prstGeom>
          <a:solidFill>
            <a:srgbClr val="FF0000">
              <a:alpha val="2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it-IT" sz="2000" dirty="0" smtClean="0"/>
              <a:t>                  </a:t>
            </a:r>
            <a:r>
              <a:rPr lang="ru-RU" altLang="it-IT" sz="2000" b="1" dirty="0" smtClean="0"/>
              <a:t>Соки</a:t>
            </a:r>
            <a:r>
              <a:rPr lang="en-US" altLang="it-IT" sz="2000" b="1" dirty="0" smtClean="0"/>
              <a:t> </a:t>
            </a:r>
            <a:r>
              <a:rPr lang="en-US" altLang="it-IT" sz="2000" b="1" dirty="0"/>
              <a:t>pH ~ 3,5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004048" y="2563574"/>
            <a:ext cx="39437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dirty="0" smtClean="0"/>
              <a:t> 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Молоко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pH ~ 6,7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65184" y="3168497"/>
            <a:ext cx="4295775" cy="5816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ct val="50000"/>
              </a:spcAft>
            </a:pPr>
            <a:r>
              <a:rPr lang="ru-RU" altLang="it-IT" sz="1800" dirty="0" smtClean="0"/>
              <a:t>Сок, чай</a:t>
            </a:r>
            <a:r>
              <a:rPr lang="en-US" altLang="it-IT" sz="1800" dirty="0" smtClean="0"/>
              <a:t>, </a:t>
            </a:r>
            <a:r>
              <a:rPr lang="ru-RU" altLang="it-IT" sz="1800" dirty="0" smtClean="0"/>
              <a:t>вино</a:t>
            </a:r>
            <a:r>
              <a:rPr lang="en-US" altLang="it-IT" sz="1800" dirty="0" smtClean="0"/>
              <a:t>, </a:t>
            </a:r>
            <a:r>
              <a:rPr lang="ru-RU" altLang="it-IT" sz="1800" dirty="0" smtClean="0"/>
              <a:t>безалкогольные напитки</a:t>
            </a:r>
            <a:r>
              <a:rPr lang="en-US" altLang="it-IT" sz="1800" dirty="0" smtClean="0"/>
              <a:t>,</a:t>
            </a:r>
            <a:r>
              <a:rPr lang="ru-RU" altLang="it-IT" sz="1800" dirty="0" smtClean="0"/>
              <a:t> продукция из томатов и пр.</a:t>
            </a:r>
            <a:r>
              <a:rPr lang="en-US" altLang="it-IT" dirty="0" smtClean="0"/>
              <a:t>  </a:t>
            </a:r>
            <a:endParaRPr lang="en-US" altLang="it-IT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004048" y="3163642"/>
            <a:ext cx="3924720" cy="8725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ct val="50000"/>
              </a:spcAft>
            </a:pPr>
            <a:r>
              <a:rPr lang="ru-RU" altLang="it-IT" sz="1800" dirty="0" smtClean="0"/>
              <a:t>Молоко</a:t>
            </a:r>
            <a:r>
              <a:rPr lang="en-US" altLang="it-IT" sz="1800" dirty="0" smtClean="0"/>
              <a:t> (</a:t>
            </a:r>
            <a:r>
              <a:rPr lang="ru-RU" altLang="it-IT" sz="1800" dirty="0" smtClean="0"/>
              <a:t>любой жирности</a:t>
            </a:r>
            <a:r>
              <a:rPr lang="en-US" altLang="it-IT" sz="1800" dirty="0" smtClean="0"/>
              <a:t>),</a:t>
            </a:r>
            <a:r>
              <a:rPr lang="ru-RU" altLang="it-IT" sz="1800" dirty="0" smtClean="0"/>
              <a:t> сливки</a:t>
            </a:r>
            <a:r>
              <a:rPr lang="en-US" altLang="it-IT" sz="1800" dirty="0" smtClean="0"/>
              <a:t>, </a:t>
            </a:r>
            <a:r>
              <a:rPr lang="ru-RU" altLang="it-IT" sz="1800" dirty="0" smtClean="0"/>
              <a:t>сгущенное молоко, молочный чай, кофе, соевое молоко, суп и пр.</a:t>
            </a:r>
            <a:endParaRPr lang="en-US" altLang="it-IT" sz="1800" dirty="0"/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616281" y="4045776"/>
            <a:ext cx="3094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it-IT" sz="2800" b="1" dirty="0" smtClean="0">
                <a:solidFill>
                  <a:srgbClr val="FF0000"/>
                </a:solidFill>
              </a:rPr>
              <a:t>Высокая кислотность</a:t>
            </a:r>
            <a:endParaRPr lang="de-DE" altLang="it-IT" sz="2800" b="1" dirty="0">
              <a:solidFill>
                <a:srgbClr val="FF0000"/>
              </a:solidFill>
            </a:endParaRPr>
          </a:p>
        </p:txBody>
      </p:sp>
      <p:sp>
        <p:nvSpPr>
          <p:cNvPr id="21" name="Textfeld 19"/>
          <p:cNvSpPr txBox="1"/>
          <p:nvPr/>
        </p:nvSpPr>
        <p:spPr>
          <a:xfrm>
            <a:off x="5802266" y="3984221"/>
            <a:ext cx="23473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Низкая кислотность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Gerade Verbindung 4"/>
          <p:cNvCxnSpPr>
            <a:cxnSpLocks noChangeShapeType="1"/>
          </p:cNvCxnSpPr>
          <p:nvPr/>
        </p:nvCxnSpPr>
        <p:spPr bwMode="auto">
          <a:xfrm>
            <a:off x="4716016" y="2563574"/>
            <a:ext cx="9716" cy="2497865"/>
          </a:xfrm>
          <a:prstGeom prst="line">
            <a:avLst/>
          </a:prstGeom>
          <a:noFill/>
          <a:ln w="76200" algn="ctr">
            <a:solidFill>
              <a:srgbClr val="7030A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0"/>
            <a:ext cx="2603049" cy="6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8176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чем же разница для машины розлива?</a:t>
            </a: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107504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sp>
        <p:nvSpPr>
          <p:cNvPr id="15" name="Rettangolo 116"/>
          <p:cNvSpPr/>
          <p:nvPr/>
        </p:nvSpPr>
        <p:spPr>
          <a:xfrm>
            <a:off x="98630" y="688586"/>
            <a:ext cx="8946740" cy="43314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483768" y="791172"/>
            <a:ext cx="8190434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5000"/>
              </a:lnSpc>
              <a:spcAft>
                <a:spcPct val="80000"/>
              </a:spcAft>
            </a:pPr>
            <a:r>
              <a:rPr lang="ru-RU" altLang="it-IT" sz="1800" dirty="0"/>
              <a:t>Какие микроорганизмы могут вырасти </a:t>
            </a:r>
            <a:r>
              <a:rPr lang="ru-RU" altLang="it-IT" sz="1800" dirty="0" smtClean="0"/>
              <a:t>в молоке </a:t>
            </a:r>
            <a:r>
              <a:rPr lang="ru-RU" altLang="it-IT" sz="1800" dirty="0"/>
              <a:t>и </a:t>
            </a:r>
            <a:r>
              <a:rPr lang="ru-RU" altLang="it-IT" sz="1800" dirty="0" smtClean="0"/>
              <a:t>соке</a:t>
            </a:r>
            <a:r>
              <a:rPr lang="en-US" altLang="it-IT" sz="1800" dirty="0" smtClean="0"/>
              <a:t>?</a:t>
            </a:r>
            <a:endParaRPr lang="en-US" altLang="it-IT" sz="1800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46944" y="1254773"/>
            <a:ext cx="4013504" cy="73866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it-IT" b="1" dirty="0" smtClean="0"/>
              <a:t>Соковые</a:t>
            </a:r>
          </a:p>
          <a:p>
            <a:pPr algn="ctr"/>
            <a:r>
              <a:rPr lang="ru-RU" altLang="it-IT" b="1" dirty="0" smtClean="0"/>
              <a:t>Продукты</a:t>
            </a:r>
          </a:p>
          <a:p>
            <a:pPr algn="ctr"/>
            <a:endParaRPr lang="ru-RU" altLang="it-IT" b="1" dirty="0" smtClean="0"/>
          </a:p>
          <a:p>
            <a:pPr algn="ctr"/>
            <a:r>
              <a:rPr lang="ru-RU" altLang="it-IT" b="1" dirty="0" smtClean="0"/>
              <a:t>Высокая</a:t>
            </a:r>
          </a:p>
          <a:p>
            <a:pPr algn="ctr"/>
            <a:r>
              <a:rPr lang="ru-RU" altLang="it-IT" b="1" dirty="0" smtClean="0"/>
              <a:t>кислотность</a:t>
            </a:r>
            <a:endParaRPr lang="en-US" altLang="it-IT" b="1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63902" y="1266314"/>
            <a:ext cx="4028578" cy="73866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it-IT" b="1" dirty="0" smtClean="0"/>
              <a:t>Молочные                            </a:t>
            </a:r>
          </a:p>
          <a:p>
            <a:pPr algn="ctr"/>
            <a:r>
              <a:rPr lang="ru-RU" altLang="it-IT" b="1" dirty="0" smtClean="0"/>
              <a:t>продукты </a:t>
            </a:r>
          </a:p>
          <a:p>
            <a:pPr algn="ctr"/>
            <a:endParaRPr lang="ru-RU" altLang="it-IT" b="1" dirty="0"/>
          </a:p>
          <a:p>
            <a:pPr algn="ctr"/>
            <a:r>
              <a:rPr lang="ru-RU" altLang="it-IT" b="1" dirty="0"/>
              <a:t>Н</a:t>
            </a:r>
            <a:r>
              <a:rPr lang="ru-RU" altLang="it-IT" b="1" dirty="0" smtClean="0"/>
              <a:t>изкая</a:t>
            </a:r>
          </a:p>
          <a:p>
            <a:pPr algn="ctr"/>
            <a:r>
              <a:rPr lang="ru-RU" altLang="it-IT" b="1" dirty="0" smtClean="0"/>
              <a:t>кислотность</a:t>
            </a:r>
            <a:endParaRPr lang="en-US" altLang="it-IT" b="1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257262" y="2105571"/>
            <a:ext cx="3254364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ru-RU" altLang="it-IT" sz="1800" dirty="0" smtClean="0"/>
              <a:t>Дрожжи</a:t>
            </a:r>
            <a:r>
              <a:rPr lang="en-US" altLang="it-IT" sz="1800" dirty="0" smtClean="0"/>
              <a:t>, </a:t>
            </a:r>
            <a:r>
              <a:rPr lang="ru-RU" altLang="it-IT" sz="1800" dirty="0" smtClean="0"/>
              <a:t>плесень</a:t>
            </a:r>
            <a:r>
              <a:rPr lang="en-US" altLang="it-IT" sz="1800" dirty="0" smtClean="0"/>
              <a:t>, </a:t>
            </a:r>
            <a:endParaRPr lang="ru-RU" altLang="it-IT" sz="1800" dirty="0" smtClean="0"/>
          </a:p>
          <a:p>
            <a:pPr>
              <a:spcAft>
                <a:spcPct val="40000"/>
              </a:spcAft>
            </a:pPr>
            <a:r>
              <a:rPr lang="ru-RU" altLang="it-IT" sz="1800" dirty="0" smtClean="0"/>
              <a:t>кислотоустойчивые бактерии</a:t>
            </a:r>
            <a:endParaRPr lang="en-US" altLang="it-IT" sz="1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652120" y="2158850"/>
            <a:ext cx="41146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ru-RU" altLang="it-IT" sz="1800" dirty="0"/>
              <a:t>Бактерии, споры, </a:t>
            </a:r>
            <a:r>
              <a:rPr lang="ru-RU" altLang="it-IT" sz="1800" dirty="0" smtClean="0"/>
              <a:t>бактерии образующие плесень </a:t>
            </a:r>
            <a:r>
              <a:rPr lang="ru-RU" altLang="it-IT" sz="1800" dirty="0"/>
              <a:t>и дрожжи</a:t>
            </a:r>
            <a:endParaRPr lang="en-US" altLang="it-IT" sz="18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44" y="2104968"/>
            <a:ext cx="679741" cy="6617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3"/>
          <p:cNvSpPr/>
          <p:nvPr/>
        </p:nvSpPr>
        <p:spPr>
          <a:xfrm>
            <a:off x="446944" y="2878261"/>
            <a:ext cx="4013504" cy="18351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ct val="50000"/>
              </a:spcAft>
            </a:pPr>
            <a:r>
              <a:rPr lang="ru-RU" altLang="it-IT" dirty="0"/>
              <a:t>Потребление </a:t>
            </a:r>
            <a:r>
              <a:rPr lang="ru-RU" altLang="it-IT" dirty="0" smtClean="0"/>
              <a:t>перекиси водорода (</a:t>
            </a:r>
            <a:r>
              <a:rPr lang="ru-RU" altLang="it-IT" sz="800" dirty="0" smtClean="0"/>
              <a:t>H2O2</a:t>
            </a:r>
            <a:r>
              <a:rPr lang="ru-RU" altLang="it-IT" dirty="0" smtClean="0"/>
              <a:t>) </a:t>
            </a:r>
            <a:r>
              <a:rPr lang="ru-RU" altLang="it-IT" dirty="0"/>
              <a:t>для стерилизации упаковки ниже, потому что бактерии, спорообразующие бактерии, не являются продуктами порчи в </a:t>
            </a:r>
            <a:r>
              <a:rPr lang="ru-RU" altLang="it-IT" dirty="0" err="1"/>
              <a:t>высококислотных</a:t>
            </a:r>
            <a:r>
              <a:rPr lang="ru-RU" altLang="it-IT" dirty="0"/>
              <a:t> продуктах</a:t>
            </a:r>
            <a:endParaRPr lang="en-US" altLang="it-IT" dirty="0"/>
          </a:p>
        </p:txBody>
      </p:sp>
      <p:sp>
        <p:nvSpPr>
          <p:cNvPr id="26" name="Rettangolo 2"/>
          <p:cNvSpPr/>
          <p:nvPr/>
        </p:nvSpPr>
        <p:spPr>
          <a:xfrm>
            <a:off x="4864646" y="2866720"/>
            <a:ext cx="4060026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ct val="50000"/>
              </a:spcAft>
            </a:pPr>
            <a:r>
              <a:rPr lang="ru-RU" altLang="it-IT" sz="1600" dirty="0" smtClean="0"/>
              <a:t>Использование H2O2 </a:t>
            </a:r>
            <a:r>
              <a:rPr lang="ru-RU" altLang="it-IT" sz="1600" dirty="0"/>
              <a:t>для стерилизации </a:t>
            </a:r>
            <a:r>
              <a:rPr lang="ru-RU" altLang="it-IT" sz="1600" dirty="0" smtClean="0"/>
              <a:t>упаковки необходимо, т.к. спорообразующие </a:t>
            </a:r>
            <a:r>
              <a:rPr lang="ru-RU" altLang="it-IT" sz="1600" dirty="0"/>
              <a:t>бактерии, являются продуктами </a:t>
            </a:r>
            <a:r>
              <a:rPr lang="ru-RU" altLang="it-IT" sz="1600" dirty="0" smtClean="0"/>
              <a:t>негативного воздействия в </a:t>
            </a:r>
            <a:r>
              <a:rPr lang="ru-RU" altLang="it-IT" sz="1600" dirty="0"/>
              <a:t>низкокислотных продуктах, а рост патогенных микроорганизмов не ингибируется в продуктах с </a:t>
            </a:r>
            <a:r>
              <a:rPr lang="ru-RU" altLang="it-IT" sz="1600" dirty="0" smtClean="0"/>
              <a:t>низкой кислотностью</a:t>
            </a:r>
            <a:endParaRPr lang="en-US" altLang="it-IT" sz="1600" u="sng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902" y="2095278"/>
            <a:ext cx="679741" cy="6617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3" y="699542"/>
            <a:ext cx="2016224" cy="5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8176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it-IT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Aseptiline</a:t>
            </a:r>
            <a:r>
              <a:rPr lang="it-IT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®  - Shelf Life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655425"/>
            <a:ext cx="9144000" cy="441540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481967" y="735990"/>
            <a:ext cx="628756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it-IT" sz="2400" b="1" dirty="0">
                <a:solidFill>
                  <a:schemeClr val="tx2"/>
                </a:solidFill>
              </a:rPr>
              <a:t>Внешние </a:t>
            </a:r>
            <a:r>
              <a:rPr lang="ru-RU" altLang="it-IT" sz="2400" b="1" dirty="0" smtClean="0">
                <a:solidFill>
                  <a:schemeClr val="tx2"/>
                </a:solidFill>
              </a:rPr>
              <a:t>факторы</a:t>
            </a:r>
            <a:r>
              <a:rPr lang="ru-RU" altLang="it-IT" sz="2400" b="1" dirty="0">
                <a:solidFill>
                  <a:schemeClr val="tx2"/>
                </a:solidFill>
              </a:rPr>
              <a:t>, влияющие </a:t>
            </a:r>
            <a:endParaRPr lang="ru-RU" altLang="it-IT" sz="2400" b="1" dirty="0" smtClean="0">
              <a:solidFill>
                <a:schemeClr val="tx2"/>
              </a:solidFill>
            </a:endParaRPr>
          </a:p>
          <a:p>
            <a:r>
              <a:rPr lang="ru-RU" altLang="it-IT" sz="2400" b="1" dirty="0" smtClean="0">
                <a:solidFill>
                  <a:schemeClr val="tx2"/>
                </a:solidFill>
              </a:rPr>
              <a:t>на </a:t>
            </a:r>
            <a:r>
              <a:rPr lang="ru-RU" altLang="it-IT" sz="2400" b="1" dirty="0">
                <a:solidFill>
                  <a:schemeClr val="tx2"/>
                </a:solidFill>
              </a:rPr>
              <a:t>срок хранения</a:t>
            </a:r>
            <a:endParaRPr lang="de-DE" altLang="it-IT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3" b="96617" l="9735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16" y="1596733"/>
            <a:ext cx="1506709" cy="342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 rot="20663893">
            <a:off x="4694985" y="1932632"/>
            <a:ext cx="2162175" cy="606425"/>
          </a:xfrm>
          <a:prstGeom prst="leftArrow">
            <a:avLst>
              <a:gd name="adj1" fmla="val 50000"/>
              <a:gd name="adj2" fmla="val 891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altLang="it-IT" sz="1400" dirty="0" smtClean="0">
                <a:latin typeface="Arial" pitchFamily="34" charset="0"/>
              </a:rPr>
              <a:t>Кислород</a:t>
            </a:r>
            <a:endParaRPr lang="en-GB" altLang="it-IT" sz="1400" dirty="0">
              <a:latin typeface="Arial" pitchFamily="34" charset="0"/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897406" y="2978246"/>
            <a:ext cx="2162175" cy="617538"/>
          </a:xfrm>
          <a:prstGeom prst="leftArrow">
            <a:avLst>
              <a:gd name="adj1" fmla="val 50000"/>
              <a:gd name="adj2" fmla="val 87532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altLang="it-IT" sz="1400" dirty="0">
                <a:latin typeface="Arial" pitchFamily="34" charset="0"/>
              </a:rPr>
              <a:t> </a:t>
            </a:r>
            <a:r>
              <a:rPr lang="ru-RU" altLang="it-IT" sz="1400" dirty="0" smtClean="0">
                <a:latin typeface="Arial" pitchFamily="34" charset="0"/>
              </a:rPr>
              <a:t>Температура</a:t>
            </a:r>
            <a:endParaRPr lang="en-GB" altLang="it-IT" sz="1400" dirty="0">
              <a:latin typeface="Arial" pitchFamily="34" charset="0"/>
            </a:endParaRPr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 rot="586384">
            <a:off x="4897406" y="3934577"/>
            <a:ext cx="2162175" cy="595313"/>
          </a:xfrm>
          <a:prstGeom prst="leftArrow">
            <a:avLst>
              <a:gd name="adj1" fmla="val 50000"/>
              <a:gd name="adj2" fmla="val 908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altLang="it-IT" sz="1400" dirty="0" smtClean="0">
                <a:latin typeface="Arial" pitchFamily="34" charset="0"/>
              </a:rPr>
              <a:t>Свет</a:t>
            </a:r>
            <a:r>
              <a:rPr lang="en-GB" altLang="it-IT" sz="1400" dirty="0" smtClean="0">
                <a:latin typeface="Arial" pitchFamily="34" charset="0"/>
              </a:rPr>
              <a:t> (</a:t>
            </a:r>
            <a:r>
              <a:rPr lang="ru-RU" altLang="it-IT" sz="1400" dirty="0" smtClean="0">
                <a:latin typeface="Arial" pitchFamily="34" charset="0"/>
              </a:rPr>
              <a:t>УФ</a:t>
            </a:r>
            <a:r>
              <a:rPr lang="en-GB" altLang="it-IT" sz="1400" dirty="0" smtClean="0">
                <a:latin typeface="Arial" pitchFamily="34" charset="0"/>
              </a:rPr>
              <a:t>)</a:t>
            </a:r>
            <a:endParaRPr lang="en-GB" altLang="it-IT" sz="1400" dirty="0">
              <a:latin typeface="Arial" pitchFamily="34" charset="0"/>
            </a:endParaRPr>
          </a:p>
        </p:txBody>
      </p:sp>
      <p:pic>
        <p:nvPicPr>
          <p:cNvPr id="21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" y="648149"/>
            <a:ext cx="2016224" cy="5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35546"/>
            <a:ext cx="7848872" cy="410445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CasellaDiTesto 6"/>
          <p:cNvSpPr txBox="1"/>
          <p:nvPr/>
        </p:nvSpPr>
        <p:spPr>
          <a:xfrm>
            <a:off x="2555776" y="199630"/>
            <a:ext cx="6588224" cy="504305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Особенности </a:t>
            </a:r>
            <a:r>
              <a:rPr lang="en-US" sz="2000" dirty="0" smtClean="0">
                <a:solidFill>
                  <a:schemeClr val="bg1"/>
                </a:solidFill>
              </a:rPr>
              <a:t>HDPE </a:t>
            </a:r>
            <a:r>
              <a:rPr lang="ru-RU" sz="2000" dirty="0" smtClean="0">
                <a:solidFill>
                  <a:schemeClr val="bg1"/>
                </a:solidFill>
              </a:rPr>
              <a:t>бутылки</a:t>
            </a:r>
            <a:endParaRPr lang="it-I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o 31"/>
          <p:cNvGrpSpPr/>
          <p:nvPr/>
        </p:nvGrpSpPr>
        <p:grpSpPr>
          <a:xfrm>
            <a:off x="67976" y="199629"/>
            <a:ext cx="3993441" cy="504305"/>
            <a:chOff x="2884693" y="880692"/>
            <a:chExt cx="4387723" cy="648000"/>
          </a:xfrm>
        </p:grpSpPr>
        <p:pic>
          <p:nvPicPr>
            <p:cNvPr id="17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pic>
        <p:nvPicPr>
          <p:cNvPr id="26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2016224" cy="540061"/>
          </a:xfrm>
          <a:prstGeom prst="rect">
            <a:avLst/>
          </a:prstGeom>
        </p:spPr>
      </p:pic>
      <p:cxnSp>
        <p:nvCxnSpPr>
          <p:cNvPr id="27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164780" y="1051298"/>
            <a:ext cx="6979220" cy="3960198"/>
            <a:chOff x="2164780" y="1051298"/>
            <a:chExt cx="6979220" cy="39601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21" y="1051298"/>
              <a:ext cx="6612047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9120" y="2499742"/>
              <a:ext cx="1502935" cy="584776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tx1"/>
                  </a:solidFill>
                </a:rPr>
                <a:t>Многослойная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защита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4780" y="3084518"/>
              <a:ext cx="1971613" cy="584776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tx1"/>
                  </a:solidFill>
                </a:rPr>
                <a:t>Полностью 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перерабатываемый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8304" y="2025157"/>
              <a:ext cx="1296144" cy="584776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tx1"/>
                  </a:solidFill>
                </a:rPr>
                <a:t>Лучше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текучесть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92771" y="2602306"/>
              <a:ext cx="2038639" cy="584776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tx1"/>
                  </a:solidFill>
                </a:rPr>
                <a:t>Лучше эффект 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закрывания крышки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64088" y="4741466"/>
              <a:ext cx="3779912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382717" y="4587974"/>
              <a:ext cx="1761283" cy="279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939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05576"/>
            <a:ext cx="7848872" cy="383442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9" y="1062321"/>
            <a:ext cx="7577683" cy="37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7" y="224611"/>
            <a:ext cx="2339752" cy="576064"/>
          </a:xfrm>
          <a:prstGeom prst="rect">
            <a:avLst/>
          </a:prstGeom>
        </p:spPr>
      </p:pic>
      <p:sp>
        <p:nvSpPr>
          <p:cNvPr id="34" name="CasellaDiTesto 6"/>
          <p:cNvSpPr txBox="1"/>
          <p:nvPr/>
        </p:nvSpPr>
        <p:spPr>
          <a:xfrm>
            <a:off x="2555776" y="198176"/>
            <a:ext cx="6588224" cy="830997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SWOT </a:t>
            </a:r>
            <a:r>
              <a:rPr lang="ru-RU" sz="3200" dirty="0">
                <a:solidFill>
                  <a:schemeClr val="bg1"/>
                </a:solidFill>
              </a:rPr>
              <a:t>анализ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2"/>
          <p:cNvGrpSpPr/>
          <p:nvPr/>
        </p:nvGrpSpPr>
        <p:grpSpPr>
          <a:xfrm>
            <a:off x="2529297" y="198175"/>
            <a:ext cx="3808105" cy="830997"/>
            <a:chOff x="3573052" y="880692"/>
            <a:chExt cx="2846969" cy="648000"/>
          </a:xfrm>
        </p:grpSpPr>
        <p:pic>
          <p:nvPicPr>
            <p:cNvPr id="31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945800" y="1105300"/>
            <a:ext cx="7730656" cy="3842714"/>
            <a:chOff x="945800" y="1105300"/>
            <a:chExt cx="7730656" cy="3842714"/>
          </a:xfrm>
        </p:grpSpPr>
        <p:sp>
          <p:nvSpPr>
            <p:cNvPr id="4" name="TextBox 3"/>
            <p:cNvSpPr txBox="1"/>
            <p:nvPr/>
          </p:nvSpPr>
          <p:spPr>
            <a:xfrm>
              <a:off x="1475656" y="1105300"/>
              <a:ext cx="190632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сильные стороны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88698" y="1106619"/>
              <a:ext cx="178324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слабые стороны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7664" y="2834811"/>
              <a:ext cx="165618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возможности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4008" y="2840526"/>
              <a:ext cx="165618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</a:rPr>
                <a:t>угрозы</a:t>
              </a:r>
            </a:p>
          </p:txBody>
        </p:sp>
        <p:sp>
          <p:nvSpPr>
            <p:cNvPr id="11" name="TextBox 10"/>
            <p:cNvSpPr txBox="1">
              <a:spLocks noChangeAspect="1"/>
            </p:cNvSpPr>
            <p:nvPr/>
          </p:nvSpPr>
          <p:spPr>
            <a:xfrm>
              <a:off x="1005508" y="1432138"/>
              <a:ext cx="2959318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Ниже затраты на упаковку</a:t>
              </a:r>
            </a:p>
            <a:p>
              <a:r>
                <a:rPr lang="ru-RU" sz="1400" b="1" dirty="0"/>
                <a:t>Ниже транспортные издержки</a:t>
              </a:r>
            </a:p>
            <a:p>
              <a:r>
                <a:rPr lang="ru-RU" sz="1400" b="1" dirty="0"/>
                <a:t>Шире свобода конструкции бутылки</a:t>
              </a:r>
            </a:p>
            <a:p>
              <a:r>
                <a:rPr lang="ru-RU" sz="1400" b="1" dirty="0"/>
                <a:t>Лучше эффект укупорки крышкой</a:t>
              </a:r>
            </a:p>
            <a:p>
              <a:r>
                <a:rPr lang="ru-RU" sz="1400" b="1" dirty="0"/>
                <a:t>Полная утилизация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0309" y="3111810"/>
              <a:ext cx="252028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HDPE </a:t>
              </a:r>
              <a:r>
                <a:rPr lang="ru-RU" sz="1400" b="1" dirty="0"/>
                <a:t>увеличивает издержки</a:t>
              </a:r>
            </a:p>
            <a:p>
              <a:r>
                <a:rPr lang="ru-RU" sz="1400" b="1" dirty="0"/>
                <a:t>Картон снижает издержки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800" y="3135757"/>
              <a:ext cx="3024337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Идентичность бренда</a:t>
              </a:r>
            </a:p>
            <a:p>
              <a:r>
                <a:rPr lang="ru-RU" sz="1400" b="1" dirty="0"/>
                <a:t>Широкие пределы ресурсов </a:t>
              </a:r>
              <a:r>
                <a:rPr lang="en-US" sz="1400" b="1" dirty="0"/>
                <a:t>HDPE</a:t>
              </a:r>
              <a:endParaRPr lang="ru-RU" sz="1400" b="1" dirty="0"/>
            </a:p>
            <a:p>
              <a:r>
                <a:rPr lang="ru-RU" sz="1400" b="1" dirty="0"/>
                <a:t>Шире свобода конструкции бутылки</a:t>
              </a:r>
            </a:p>
            <a:p>
              <a:r>
                <a:rPr lang="ru-RU" sz="1400" b="1" dirty="0"/>
                <a:t>Лучше эффект укупорки крышкой</a:t>
              </a:r>
            </a:p>
            <a:p>
              <a:r>
                <a:rPr lang="ru-RU" sz="1400" b="1" dirty="0"/>
                <a:t>Полная утилизация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40590" y="4569972"/>
              <a:ext cx="1575827" cy="236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298" y="1397740"/>
              <a:ext cx="2520280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Выше первоначальные инвестиции</a:t>
              </a:r>
              <a:endParaRPr lang="ru-RU" sz="1400" b="1" dirty="0"/>
            </a:p>
            <a:p>
              <a:r>
                <a:rPr lang="ru-RU" sz="1400" b="1" dirty="0" smtClean="0"/>
                <a:t>Изменение технической культуры</a:t>
              </a:r>
              <a:endParaRPr lang="ru-RU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253" y="4260799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Позитив</a:t>
              </a:r>
              <a:endParaRPr lang="ru-RU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16599" y="4253656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Негатив</a:t>
              </a:r>
              <a:endParaRPr lang="ru-RU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64289" y="1682224"/>
              <a:ext cx="10081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Внутренние</a:t>
              </a:r>
              <a:endParaRPr lang="ru-RU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72300" y="3204143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Внешние</a:t>
              </a:r>
              <a:endParaRPr lang="ru-RU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15816" y="2463738"/>
              <a:ext cx="22322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HDPE</a:t>
              </a:r>
              <a:r>
                <a:rPr lang="ru-RU" sz="1600" dirty="0" smtClean="0"/>
                <a:t> бутылки для </a:t>
              </a:r>
              <a:r>
                <a:rPr lang="en-US" sz="1600" dirty="0" smtClean="0"/>
                <a:t>UHT </a:t>
              </a:r>
              <a:endParaRPr lang="ru-RU" sz="1600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283967" y="4688324"/>
              <a:ext cx="532631" cy="145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16578" y="4688324"/>
              <a:ext cx="1959878" cy="259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659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05576"/>
            <a:ext cx="7848872" cy="383442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CasellaDiTesto 6"/>
          <p:cNvSpPr txBox="1"/>
          <p:nvPr/>
        </p:nvSpPr>
        <p:spPr>
          <a:xfrm>
            <a:off x="2555776" y="199630"/>
            <a:ext cx="6588224" cy="553998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</a:rPr>
              <a:t>Детали горлышка и </a:t>
            </a:r>
            <a:r>
              <a:rPr lang="ru-RU" sz="2000" dirty="0" smtClean="0">
                <a:solidFill>
                  <a:schemeClr val="bg1"/>
                </a:solidFill>
              </a:rPr>
              <a:t>дна (запатентованные) </a:t>
            </a:r>
            <a:r>
              <a:rPr lang="en-US" sz="2000" dirty="0" smtClean="0">
                <a:solidFill>
                  <a:schemeClr val="bg1"/>
                </a:solidFill>
              </a:rPr>
              <a:t>HDPE </a:t>
            </a:r>
            <a:r>
              <a:rPr lang="ru-RU" sz="2000" dirty="0" smtClean="0">
                <a:solidFill>
                  <a:schemeClr val="bg1"/>
                </a:solidFill>
              </a:rPr>
              <a:t>бутылки</a:t>
            </a:r>
            <a:endParaRPr lang="it-I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o 31"/>
          <p:cNvGrpSpPr/>
          <p:nvPr/>
        </p:nvGrpSpPr>
        <p:grpSpPr>
          <a:xfrm>
            <a:off x="-1" y="198425"/>
            <a:ext cx="2593099" cy="553998"/>
            <a:chOff x="3573052" y="880692"/>
            <a:chExt cx="2846969" cy="648000"/>
          </a:xfrm>
        </p:grpSpPr>
        <p:pic>
          <p:nvPicPr>
            <p:cNvPr id="14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2088232" cy="5752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195736" y="843558"/>
            <a:ext cx="6912768" cy="4299942"/>
            <a:chOff x="2195736" y="843558"/>
            <a:chExt cx="6912768" cy="429994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843558"/>
              <a:ext cx="6560789" cy="4176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292080" y="1419622"/>
              <a:ext cx="324036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1600" b="1" dirty="0"/>
                <a:t>Качественная поверхность для приваривания алюминиевой фольги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732205" y="4731990"/>
              <a:ext cx="4376299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07869" y="3597864"/>
            <a:ext cx="30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Конструкция дна с высоким сопротивлением ударному воздействию</a:t>
            </a:r>
          </a:p>
        </p:txBody>
      </p:sp>
    </p:spTree>
    <p:extLst>
      <p:ext uri="{BB962C8B-B14F-4D97-AF65-F5344CB8AC3E}">
        <p14:creationId xmlns:p14="http://schemas.microsoft.com/office/powerpoint/2010/main" val="242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07504" y="192587"/>
            <a:ext cx="9036496" cy="40011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it-IT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HDPE </a:t>
            </a:r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бутылка</a:t>
            </a:r>
            <a:r>
              <a:rPr lang="it-IT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- МНОГОСЛОЙНАЯ </a:t>
            </a:r>
            <a:r>
              <a:rPr lang="ru-RU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ЗАЩИТА</a:t>
            </a:r>
            <a:endParaRPr lang="it-IT" sz="2400" dirty="0"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7"/>
          <p:cNvCxnSpPr/>
          <p:nvPr/>
        </p:nvCxnSpPr>
        <p:spPr>
          <a:xfrm>
            <a:off x="0" y="107004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31"/>
          <p:cNvGrpSpPr/>
          <p:nvPr/>
        </p:nvGrpSpPr>
        <p:grpSpPr>
          <a:xfrm>
            <a:off x="0" y="198176"/>
            <a:ext cx="3168352" cy="400110"/>
            <a:chOff x="2884693" y="880692"/>
            <a:chExt cx="4387723" cy="648000"/>
          </a:xfrm>
        </p:grpSpPr>
        <p:pic>
          <p:nvPicPr>
            <p:cNvPr id="10" name="Picture 2" descr="http://www.declikdeco.com/medias/xxl/Papier_peint_Goutte_de_lai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26" y="880692"/>
              <a:ext cx="971895" cy="64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0.gstatic.com/images?q=tbn:ANd9GcRmqsvDgvgRI9NGHsUUyz7mlkiecJUI50lc-ZxBmTWmMJpm9th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34" y="880692"/>
              <a:ext cx="8443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52" y="880692"/>
              <a:ext cx="1046769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t2.gstatic.com/images?q=tbn:ANd9GcTLOrrAMnUuQ8BtJpOKBrnsIrd6vgB3wbGPStLBPGiVuSktXgy2L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693" y="880692"/>
              <a:ext cx="727016" cy="64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94" y="883047"/>
              <a:ext cx="872022" cy="64557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15682" r="7703" b="4709"/>
          <a:stretch/>
        </p:blipFill>
        <p:spPr bwMode="auto">
          <a:xfrm>
            <a:off x="543671" y="699542"/>
            <a:ext cx="7196681" cy="43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9542"/>
            <a:ext cx="2016224" cy="5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5272</TotalTime>
  <Words>714</Words>
  <Application>Microsoft Office PowerPoint</Application>
  <PresentationFormat>Экран (16:9)</PresentationFormat>
  <Paragraphs>223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Гуняженко</dc:creator>
  <cp:lastModifiedBy>Secretary</cp:lastModifiedBy>
  <cp:revision>71</cp:revision>
  <dcterms:created xsi:type="dcterms:W3CDTF">2017-10-17T08:29:12Z</dcterms:created>
  <dcterms:modified xsi:type="dcterms:W3CDTF">2018-04-16T14:17:48Z</dcterms:modified>
</cp:coreProperties>
</file>